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96" r:id="rId1"/>
  </p:sldMasterIdLst>
  <p:notesMasterIdLst>
    <p:notesMasterId r:id="rId14"/>
  </p:notesMasterIdLst>
  <p:handoutMasterIdLst>
    <p:handoutMasterId r:id="rId15"/>
  </p:handoutMasterIdLst>
  <p:sldIdLst>
    <p:sldId id="257" r:id="rId2"/>
    <p:sldId id="277" r:id="rId3"/>
    <p:sldId id="280" r:id="rId4"/>
    <p:sldId id="282" r:id="rId5"/>
    <p:sldId id="276" r:id="rId6"/>
    <p:sldId id="320" r:id="rId7"/>
    <p:sldId id="321" r:id="rId8"/>
    <p:sldId id="322" r:id="rId9"/>
    <p:sldId id="323" r:id="rId10"/>
    <p:sldId id="319" r:id="rId11"/>
    <p:sldId id="295" r:id="rId12"/>
    <p:sldId id="324" r:id="rId13"/>
  </p:sldIdLst>
  <p:sldSz cx="9144000" cy="6858000" type="screen4x3"/>
  <p:notesSz cx="7010400" cy="92964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Gill Sans MT" panose="020B0502020104020203" pitchFamily="34" charset="77"/>
      <p:regular r:id="rId22"/>
      <p:bold r:id="rId23"/>
      <p:italic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31E695-6A82-4971-90B0-403385A6EC27}">
          <p14:sldIdLst>
            <p14:sldId id="257"/>
            <p14:sldId id="277"/>
            <p14:sldId id="280"/>
            <p14:sldId id="282"/>
            <p14:sldId id="276"/>
            <p14:sldId id="320"/>
            <p14:sldId id="321"/>
            <p14:sldId id="322"/>
            <p14:sldId id="323"/>
            <p14:sldId id="319"/>
            <p14:sldId id="295"/>
            <p14:sldId id="324"/>
          </p14:sldIdLst>
        </p14:section>
        <p14:section name="Untitled Section" id="{C7603FE5-AD4D-4BC9-8A23-99AC1B57422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538" autoAdjust="0"/>
  </p:normalViewPr>
  <p:slideViewPr>
    <p:cSldViewPr>
      <p:cViewPr varScale="1">
        <p:scale>
          <a:sx n="106" d="100"/>
          <a:sy n="106" d="100"/>
        </p:scale>
        <p:origin x="170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FDE4B9-6A35-4F16-BF23-190271D75311}" type="datetimeFigureOut">
              <a:rPr lang="en-US" smtClean="0"/>
              <a:t>10/25/21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53B834C-8EE4-4E40-878E-2AB2CF5177C7}" type="slidenum">
              <a:rPr lang="en-US" smtClean="0"/>
              <a:t>‹#›</a:t>
            </a:fld>
            <a:endParaRPr lang="en-US"/>
          </a:p>
        </p:txBody>
      </p:sp>
    </p:spTree>
    <p:extLst>
      <p:ext uri="{BB962C8B-B14F-4D97-AF65-F5344CB8AC3E}">
        <p14:creationId xmlns:p14="http://schemas.microsoft.com/office/powerpoint/2010/main" val="4011538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22.384"/>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46.411"/>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47.575"/>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3:28.718"/>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24.963"/>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28.035"/>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31.282"/>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35.364"/>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36.632"/>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36.960"/>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41.330"/>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1T16:42:42.614"/>
    </inkml:context>
    <inkml:brush xml:id="br0">
      <inkml:brushProperty name="width" value="0.05" units="cm"/>
      <inkml:brushProperty name="height" value="0.05" units="cm"/>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DBF99D-3B9C-4A9F-8EE0-1FA4CF8AC191}" type="datetimeFigureOut">
              <a:rPr lang="en-US" smtClean="0"/>
              <a:t>10/25/21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F5379E0-10C9-4626-B43C-79BD29A4EF69}" type="slidenum">
              <a:rPr lang="en-US" smtClean="0"/>
              <a:t>‹#›</a:t>
            </a:fld>
            <a:endParaRPr lang="en-US"/>
          </a:p>
        </p:txBody>
      </p:sp>
    </p:spTree>
    <p:extLst>
      <p:ext uri="{BB962C8B-B14F-4D97-AF65-F5344CB8AC3E}">
        <p14:creationId xmlns:p14="http://schemas.microsoft.com/office/powerpoint/2010/main" val="2235623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9D1E-4A60-4C7A-94CE-8CB858B5C757}" type="slidenum">
              <a:rPr lang="en-US" smtClean="0"/>
              <a:t>1</a:t>
            </a:fld>
            <a:endParaRPr lang="en-US"/>
          </a:p>
        </p:txBody>
      </p:sp>
    </p:spTree>
    <p:extLst>
      <p:ext uri="{BB962C8B-B14F-4D97-AF65-F5344CB8AC3E}">
        <p14:creationId xmlns:p14="http://schemas.microsoft.com/office/powerpoint/2010/main" val="381785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 state campaigns on Delta and California water management; Stockton EJ </a:t>
            </a:r>
            <a:r>
              <a:rPr lang="en-US" dirty="0" err="1"/>
              <a:t>invitiative</a:t>
            </a:r>
            <a:r>
              <a:rPr lang="en-US" dirty="0"/>
              <a:t>; water, air, environmental justice, policy driven planning</a:t>
            </a:r>
          </a:p>
          <a:p>
            <a:r>
              <a:rPr lang="en-US" dirty="0"/>
              <a:t>Agenda: Updates on topics</a:t>
            </a:r>
          </a:p>
          <a:p>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2</a:t>
            </a:fld>
            <a:endParaRPr lang="en-US"/>
          </a:p>
        </p:txBody>
      </p:sp>
    </p:spTree>
    <p:extLst>
      <p:ext uri="{BB962C8B-B14F-4D97-AF65-F5344CB8AC3E}">
        <p14:creationId xmlns:p14="http://schemas.microsoft.com/office/powerpoint/2010/main" val="203195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755106-F671-4BFE-82B3-10BBC9BA241D}" type="slidenum">
              <a:rPr lang="en-US" smtClean="0"/>
              <a:pPr/>
              <a:t>3</a:t>
            </a:fld>
            <a:endParaRPr lang="en-US"/>
          </a:p>
        </p:txBody>
      </p:sp>
    </p:spTree>
    <p:extLst>
      <p:ext uri="{BB962C8B-B14F-4D97-AF65-F5344CB8AC3E}">
        <p14:creationId xmlns:p14="http://schemas.microsoft.com/office/powerpoint/2010/main" val="361711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reminder – the Delta is the Bay-Delta estuary – largest estuary on the West Coast of the Americas – 60% of the State’s river system drains through the Delta, just west of Stockton confluence of Sac and SJ Rivers. Flows and water quality standards are to be set through </a:t>
            </a:r>
            <a:r>
              <a:rPr lang="en-US" dirty="0" err="1"/>
              <a:t>triannal</a:t>
            </a:r>
            <a:r>
              <a:rPr lang="en-US" dirty="0"/>
              <a:t> reviews under the Clean Water Act.  We are about 24 years behind.  2018 – Bay-Delta Plan Phase I completed. Will now be implemented, but VA’s continue on the Sac River side for the tunnel (still a problems because 80% of flow is from Sac River. And then combined flows. DWR botched operations and drought reveal problems with VA/s and need for flows.</a:t>
            </a:r>
          </a:p>
        </p:txBody>
      </p:sp>
      <p:sp>
        <p:nvSpPr>
          <p:cNvPr id="4" name="Slide Number Placeholder 3"/>
          <p:cNvSpPr>
            <a:spLocks noGrp="1"/>
          </p:cNvSpPr>
          <p:nvPr>
            <p:ph type="sldNum" sz="quarter" idx="10"/>
          </p:nvPr>
        </p:nvSpPr>
        <p:spPr/>
        <p:txBody>
          <a:bodyPr/>
          <a:lstStyle/>
          <a:p>
            <a:fld id="{13679D1E-4A60-4C7A-94CE-8CB858B5C757}" type="slidenum">
              <a:rPr lang="en-US" smtClean="0"/>
              <a:t>4</a:t>
            </a:fld>
            <a:endParaRPr lang="en-US"/>
          </a:p>
        </p:txBody>
      </p:sp>
    </p:spTree>
    <p:extLst>
      <p:ext uri="{BB962C8B-B14F-4D97-AF65-F5344CB8AC3E}">
        <p14:creationId xmlns:p14="http://schemas.microsoft.com/office/powerpoint/2010/main" val="52325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reported incidents in the Delta this season. We have a tracking program – significant expansion presently.  By next year we will have full science-based program up and running. </a:t>
            </a:r>
          </a:p>
        </p:txBody>
      </p:sp>
      <p:sp>
        <p:nvSpPr>
          <p:cNvPr id="4" name="Slide Number Placeholder 3"/>
          <p:cNvSpPr>
            <a:spLocks noGrp="1"/>
          </p:cNvSpPr>
          <p:nvPr>
            <p:ph type="sldNum" sz="quarter" idx="10"/>
          </p:nvPr>
        </p:nvSpPr>
        <p:spPr/>
        <p:txBody>
          <a:bodyPr/>
          <a:lstStyle/>
          <a:p>
            <a:fld id="{13679D1E-4A60-4C7A-94CE-8CB858B5C757}" type="slidenum">
              <a:rPr lang="en-US" smtClean="0"/>
              <a:t>5</a:t>
            </a:fld>
            <a:endParaRPr lang="en-US"/>
          </a:p>
        </p:txBody>
      </p:sp>
    </p:spTree>
    <p:extLst>
      <p:ext uri="{BB962C8B-B14F-4D97-AF65-F5344CB8AC3E}">
        <p14:creationId xmlns:p14="http://schemas.microsoft.com/office/powerpoint/2010/main" val="231252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impacts from HABs include liver damage in small children – nerve damage </a:t>
            </a:r>
            <a:r>
              <a:rPr lang="en-US" dirty="0" err="1"/>
              <a:t>damage</a:t>
            </a:r>
            <a:r>
              <a:rPr lang="en-US" dirty="0"/>
              <a:t> (if water is ingested); skin conditions; respiratory disease from breathing in water droplets which can travel 7 miles – air pollution (US EPA is studying emissions) – EJ Communities where this is happening and homeless are encamped are at bottom 96 percentile for environmental health, and air pollution –homeless are living with the danger of being next to </a:t>
            </a:r>
            <a:r>
              <a:rPr lang="en-US" dirty="0" err="1"/>
              <a:t>contraminated</a:t>
            </a:r>
            <a:r>
              <a:rPr lang="en-US" dirty="0"/>
              <a:t> waters, using for sanitation; bad air quality – pets are dying from entering waterways (and if they become sick from cyanobacteria – often cannot communicate source of illness. DNA shows discharge other than </a:t>
            </a:r>
            <a:r>
              <a:rPr lang="en-US" dirty="0" err="1"/>
              <a:t>ecampments</a:t>
            </a:r>
            <a:r>
              <a:rPr lang="en-US" dirty="0"/>
              <a:t> is main pollutant</a:t>
            </a:r>
          </a:p>
          <a:p>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6</a:t>
            </a:fld>
            <a:endParaRPr lang="en-US"/>
          </a:p>
        </p:txBody>
      </p:sp>
    </p:spTree>
    <p:extLst>
      <p:ext uri="{BB962C8B-B14F-4D97-AF65-F5344CB8AC3E}">
        <p14:creationId xmlns:p14="http://schemas.microsoft.com/office/powerpoint/2010/main" val="77801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Levee integrity --- levees are what keep us safe in the present (great engineering) and improvements need to be made in the future to keep us safe. Most vulnerable point</a:t>
            </a:r>
          </a:p>
          <a:p>
            <a:r>
              <a:rPr lang="en-US" dirty="0"/>
              <a:t>in the system is South Stockton due to a combination of inundation down the SJ, sea level rise and storm surge.  Encampments have the potential to erode levees.  Homeless need to be made aware of levee protection and safety.</a:t>
            </a:r>
          </a:p>
        </p:txBody>
      </p:sp>
      <p:sp>
        <p:nvSpPr>
          <p:cNvPr id="4" name="Slide Number Placeholder 3"/>
          <p:cNvSpPr>
            <a:spLocks noGrp="1"/>
          </p:cNvSpPr>
          <p:nvPr>
            <p:ph type="sldNum" sz="quarter" idx="5"/>
          </p:nvPr>
        </p:nvSpPr>
        <p:spPr/>
        <p:txBody>
          <a:bodyPr/>
          <a:lstStyle/>
          <a:p>
            <a:fld id="{DF5379E0-10C9-4626-B43C-79BD29A4EF69}" type="slidenum">
              <a:rPr lang="en-US" smtClean="0"/>
              <a:t>7</a:t>
            </a:fld>
            <a:endParaRPr lang="en-US"/>
          </a:p>
        </p:txBody>
      </p:sp>
    </p:spTree>
    <p:extLst>
      <p:ext uri="{BB962C8B-B14F-4D97-AF65-F5344CB8AC3E}">
        <p14:creationId xmlns:p14="http://schemas.microsoft.com/office/powerpoint/2010/main" val="366948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Status of our EJ communities.</a:t>
            </a:r>
          </a:p>
          <a:p>
            <a:endParaRPr lang="en-US" dirty="0"/>
          </a:p>
        </p:txBody>
      </p:sp>
      <p:sp>
        <p:nvSpPr>
          <p:cNvPr id="4" name="Slide Number Placeholder 3"/>
          <p:cNvSpPr>
            <a:spLocks noGrp="1"/>
          </p:cNvSpPr>
          <p:nvPr>
            <p:ph type="sldNum" sz="quarter" idx="5"/>
          </p:nvPr>
        </p:nvSpPr>
        <p:spPr/>
        <p:txBody>
          <a:bodyPr/>
          <a:lstStyle/>
          <a:p>
            <a:fld id="{DF5379E0-10C9-4626-B43C-79BD29A4EF69}" type="slidenum">
              <a:rPr lang="en-US" smtClean="0"/>
              <a:t>10</a:t>
            </a:fld>
            <a:endParaRPr lang="en-US"/>
          </a:p>
        </p:txBody>
      </p:sp>
    </p:spTree>
    <p:extLst>
      <p:ext uri="{BB962C8B-B14F-4D97-AF65-F5344CB8AC3E}">
        <p14:creationId xmlns:p14="http://schemas.microsoft.com/office/powerpoint/2010/main" val="350850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11</a:t>
            </a:fld>
            <a:endParaRPr lang="en-US"/>
          </a:p>
        </p:txBody>
      </p:sp>
    </p:spTree>
    <p:extLst>
      <p:ext uri="{BB962C8B-B14F-4D97-AF65-F5344CB8AC3E}">
        <p14:creationId xmlns:p14="http://schemas.microsoft.com/office/powerpoint/2010/main" val="251031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17B63E-F031-4F60-81A0-99906CD8269D}"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246643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7B63E-F031-4F60-81A0-99906CD8269D}"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60931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7B63E-F031-4F60-81A0-99906CD8269D}"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268444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7B63E-F031-4F60-81A0-99906CD8269D}"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232697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17B63E-F031-4F60-81A0-99906CD8269D}" type="datetimeFigureOut">
              <a:rPr lang="en-US" smtClean="0"/>
              <a:t>10/25/21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277058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17B63E-F031-4F60-81A0-99906CD8269D}"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67109956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17B63E-F031-4F60-81A0-99906CD8269D}" type="datetimeFigureOut">
              <a:rPr lang="en-US" smtClean="0"/>
              <a:t>10/25/21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48394909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17B63E-F031-4F60-81A0-99906CD8269D}" type="datetimeFigureOut">
              <a:rPr lang="en-US" smtClean="0"/>
              <a:t>10/25/21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10115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7B63E-F031-4F60-81A0-99906CD8269D}" type="datetimeFigureOut">
              <a:rPr lang="en-US" smtClean="0"/>
              <a:t>10/25/21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273970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17B63E-F031-4F60-81A0-99906CD8269D}"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216519209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17B63E-F031-4F60-81A0-99906CD8269D}" type="datetimeFigureOut">
              <a:rPr lang="en-US" smtClean="0"/>
              <a:t>10/25/21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177047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7B63E-F031-4F60-81A0-99906CD8269D}" type="datetimeFigureOut">
              <a:rPr lang="en-US" smtClean="0"/>
              <a:t>10/25/21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2111F-FD44-45A8-8FDB-83B6164A0D22}" type="slidenum">
              <a:rPr lang="en-US" smtClean="0"/>
              <a:t>‹#›</a:t>
            </a:fld>
            <a:endParaRPr lang="en-US"/>
          </a:p>
        </p:txBody>
      </p:sp>
    </p:spTree>
    <p:extLst>
      <p:ext uri="{BB962C8B-B14F-4D97-AF65-F5344CB8AC3E}">
        <p14:creationId xmlns:p14="http://schemas.microsoft.com/office/powerpoint/2010/main" val="361155951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hyperlink" Target="mailto:Barbara@RestoretheDelta.or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oehha.ca.gov/calenviroscreen/report/calenviroscreen-40" TargetMode="External"/><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mercurynews.com/2021/09/18/opinion-governor-must-integrate-justice-into-state-water-polic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7.xml"/><Relationship Id="rId18" Type="http://schemas.openxmlformats.org/officeDocument/2006/relationships/customXml" Target="../ink/ink12.xml"/><Relationship Id="rId3" Type="http://schemas.openxmlformats.org/officeDocument/2006/relationships/image" Target="../media/image8.jpg"/><Relationship Id="rId7" Type="http://schemas.openxmlformats.org/officeDocument/2006/relationships/image" Target="../media/image22.png"/><Relationship Id="rId12" Type="http://schemas.openxmlformats.org/officeDocument/2006/relationships/customXml" Target="../ink/ink6.xml"/><Relationship Id="rId17" Type="http://schemas.openxmlformats.org/officeDocument/2006/relationships/customXml" Target="../ink/ink11.xml"/><Relationship Id="rId2" Type="http://schemas.openxmlformats.org/officeDocument/2006/relationships/notesSlide" Target="../notesSlides/notesSlide6.xml"/><Relationship Id="rId16"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customXml" Target="../ink/ink5.xml"/><Relationship Id="rId5" Type="http://schemas.openxmlformats.org/officeDocument/2006/relationships/image" Target="../media/image10.jpeg"/><Relationship Id="rId15" Type="http://schemas.openxmlformats.org/officeDocument/2006/relationships/customXml" Target="../ink/ink9.xml"/><Relationship Id="rId10" Type="http://schemas.openxmlformats.org/officeDocument/2006/relationships/customXml" Target="../ink/ink4.xml"/><Relationship Id="rId19" Type="http://schemas.openxmlformats.org/officeDocument/2006/relationships/image" Target="../media/image11.jpeg"/><Relationship Id="rId4" Type="http://schemas.openxmlformats.org/officeDocument/2006/relationships/image" Target="../media/image9.jpeg"/><Relationship Id="rId9" Type="http://schemas.openxmlformats.org/officeDocument/2006/relationships/customXml" Target="../ink/ink3.xml"/><Relationship Id="rId14" Type="http://schemas.openxmlformats.org/officeDocument/2006/relationships/customXml" Target="../ink/ink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eCxsfYJMW3s&amp;fbclid=IwAR0U2UGJqf20klbDEiMsxMrd7EjZfQIw0PaNAyxKBctH_6c7AK3v3r9Lg8o"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45375" y="152400"/>
            <a:ext cx="5342975" cy="1107996"/>
          </a:xfrm>
          <a:prstGeom prst="rect">
            <a:avLst/>
          </a:prstGeom>
        </p:spPr>
        <p:txBody>
          <a:bodyPr wrap="square">
            <a:spAutoFit/>
          </a:bodyPr>
          <a:lstStyle/>
          <a:p>
            <a:pPr algn="ctr"/>
            <a:r>
              <a:rPr lang="en-US" sz="6600" b="1" dirty="0">
                <a:solidFill>
                  <a:schemeClr val="tx1">
                    <a:lumMod val="75000"/>
                    <a:lumOff val="25000"/>
                  </a:schemeClr>
                </a:solidFill>
                <a:latin typeface="+mj-lt"/>
                <a:cs typeface="Narkisim" pitchFamily="34" charset="-79"/>
              </a:rPr>
              <a:t>Who We Are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862" y="1676400"/>
            <a:ext cx="2230000" cy="2230000"/>
          </a:xfrm>
          <a:prstGeom prst="rect">
            <a:avLst/>
          </a:prstGeom>
        </p:spPr>
      </p:pic>
      <p:sp>
        <p:nvSpPr>
          <p:cNvPr id="3" name="TextBox 2"/>
          <p:cNvSpPr txBox="1"/>
          <p:nvPr/>
        </p:nvSpPr>
        <p:spPr>
          <a:xfrm>
            <a:off x="2613462" y="4191000"/>
            <a:ext cx="3606800" cy="1600438"/>
          </a:xfrm>
          <a:prstGeom prst="rect">
            <a:avLst/>
          </a:prstGeom>
          <a:noFill/>
        </p:spPr>
        <p:txBody>
          <a:bodyPr wrap="square" rtlCol="0">
            <a:spAutoFit/>
          </a:bodyPr>
          <a:lstStyle/>
          <a:p>
            <a:pPr algn="ctr"/>
            <a:r>
              <a:rPr lang="en-US" sz="2000" b="1" dirty="0">
                <a:latin typeface="+mj-lt"/>
              </a:rPr>
              <a:t>Barbara </a:t>
            </a:r>
            <a:r>
              <a:rPr lang="en-US" sz="2000" b="1" dirty="0" err="1">
                <a:latin typeface="+mj-lt"/>
              </a:rPr>
              <a:t>Barrigan-Parrilla</a:t>
            </a:r>
            <a:endParaRPr lang="en-US" sz="2000" b="1" dirty="0">
              <a:latin typeface="+mj-lt"/>
            </a:endParaRPr>
          </a:p>
          <a:p>
            <a:pPr algn="ctr"/>
            <a:r>
              <a:rPr lang="en-US" sz="2000" dirty="0">
                <a:latin typeface="+mj-lt"/>
              </a:rPr>
              <a:t>Executive Director</a:t>
            </a:r>
          </a:p>
          <a:p>
            <a:pPr algn="ctr"/>
            <a:r>
              <a:rPr lang="en-US" sz="2000" dirty="0">
                <a:latin typeface="+mj-lt"/>
                <a:hlinkClick r:id="rId4"/>
              </a:rPr>
              <a:t>Barbara@RestoretheDelta.org</a:t>
            </a:r>
            <a:endParaRPr lang="en-US" sz="2000" dirty="0">
              <a:latin typeface="+mj-lt"/>
            </a:endParaRPr>
          </a:p>
          <a:p>
            <a:pPr algn="ctr"/>
            <a:r>
              <a:rPr lang="en-US" sz="2000" dirty="0">
                <a:latin typeface="+mj-lt"/>
              </a:rPr>
              <a:t>(209) 479-9550</a:t>
            </a:r>
          </a:p>
          <a:p>
            <a:endParaRPr lang="en-US" dirty="0">
              <a:latin typeface="+mj-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990600" y="2133600"/>
            <a:ext cx="11125200" cy="12192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2060"/>
                </a:solidFill>
                <a:latin typeface="Gill Sans MT" panose="020B0502020104020203" pitchFamily="34" charset="77"/>
              </a:rPr>
              <a:t>Who We Are</a:t>
            </a:r>
          </a:p>
        </p:txBody>
      </p:sp>
      <p:sp>
        <p:nvSpPr>
          <p:cNvPr id="8" name="TextBox 7"/>
          <p:cNvSpPr txBox="1"/>
          <p:nvPr/>
        </p:nvSpPr>
        <p:spPr>
          <a:xfrm>
            <a:off x="798927" y="3352800"/>
            <a:ext cx="7543800" cy="3570208"/>
          </a:xfrm>
          <a:prstGeom prst="rect">
            <a:avLst/>
          </a:prstGeom>
          <a:noFill/>
        </p:spPr>
        <p:txBody>
          <a:bodyPr wrap="square" rtlCol="0">
            <a:spAutoFit/>
          </a:bodyPr>
          <a:lstStyle/>
          <a:p>
            <a:pPr algn="ctr"/>
            <a:r>
              <a:rPr lang="en-US" sz="3200" b="1" dirty="0">
                <a:solidFill>
                  <a:schemeClr val="bg1"/>
                </a:solidFill>
                <a:latin typeface="Gill Sans MT" panose="020B0502020104020203" pitchFamily="34" charset="77"/>
              </a:rPr>
              <a:t> </a:t>
            </a:r>
            <a:r>
              <a:rPr lang="en-US" sz="3200" b="1" i="0" dirty="0">
                <a:solidFill>
                  <a:schemeClr val="bg2"/>
                </a:solidFill>
                <a:effectLst/>
                <a:latin typeface="Gill Sans MT" panose="020B0502020104020203" pitchFamily="34" charset="77"/>
              </a:rPr>
              <a:t>Our mission is to ensure the health of the San Francisco Bay-Delta estuary and Delta communities</a:t>
            </a:r>
            <a:r>
              <a:rPr lang="en-US" sz="3200" b="1" dirty="0">
                <a:solidFill>
                  <a:schemeClr val="bg2"/>
                </a:solidFill>
                <a:latin typeface="Gill Sans MT" panose="020B0502020104020203" pitchFamily="34" charset="77"/>
              </a:rPr>
              <a:t>. </a:t>
            </a:r>
          </a:p>
          <a:p>
            <a:pPr algn="ctr"/>
            <a:endParaRPr lang="en-US" sz="2400" b="1" dirty="0">
              <a:solidFill>
                <a:schemeClr val="bg1"/>
              </a:solidFill>
              <a:latin typeface="Gill Sans MT" panose="020B0502020104020203" pitchFamily="34" charset="77"/>
            </a:endParaRPr>
          </a:p>
          <a:p>
            <a:pPr algn="ctr"/>
            <a:r>
              <a:rPr lang="en-US" sz="2200" b="1" dirty="0">
                <a:solidFill>
                  <a:schemeClr val="bg1"/>
                </a:solidFill>
                <a:latin typeface="Gill Sans MT" panose="020B0502020104020203" pitchFamily="34" charset="77"/>
              </a:rPr>
              <a:t>Barbara </a:t>
            </a:r>
            <a:r>
              <a:rPr lang="en-US" sz="2200" b="1" dirty="0" err="1">
                <a:solidFill>
                  <a:schemeClr val="bg1"/>
                </a:solidFill>
                <a:latin typeface="Gill Sans MT" panose="020B0502020104020203" pitchFamily="34" charset="77"/>
              </a:rPr>
              <a:t>Barrigan</a:t>
            </a:r>
            <a:r>
              <a:rPr lang="en-US" sz="2200" b="1" dirty="0">
                <a:solidFill>
                  <a:schemeClr val="bg1"/>
                </a:solidFill>
                <a:latin typeface="Gill Sans MT" panose="020B0502020104020203" pitchFamily="34" charset="77"/>
              </a:rPr>
              <a:t>-Parrilla</a:t>
            </a:r>
          </a:p>
          <a:p>
            <a:pPr algn="ctr"/>
            <a:r>
              <a:rPr lang="en-US" sz="2200" dirty="0">
                <a:solidFill>
                  <a:schemeClr val="bg1"/>
                </a:solidFill>
                <a:latin typeface="Gill Sans MT" panose="020B0502020104020203" pitchFamily="34" charset="77"/>
              </a:rPr>
              <a:t>Executive Director</a:t>
            </a:r>
          </a:p>
          <a:p>
            <a:pPr algn="ctr"/>
            <a:r>
              <a:rPr lang="en-US" sz="2200" dirty="0">
                <a:solidFill>
                  <a:schemeClr val="bg1"/>
                </a:solidFill>
                <a:latin typeface="Gill Sans MT" panose="020B0502020104020203" pitchFamily="34" charset="77"/>
              </a:rPr>
              <a:t>Barbara@RestoretheDelta.org</a:t>
            </a:r>
          </a:p>
          <a:p>
            <a:pPr algn="ctr"/>
            <a:r>
              <a:rPr lang="en-US" sz="2200" dirty="0">
                <a:solidFill>
                  <a:schemeClr val="bg1"/>
                </a:solidFill>
                <a:latin typeface="Gill Sans MT" panose="020B0502020104020203" pitchFamily="34" charset="77"/>
              </a:rPr>
              <a:t>(209) 479-2053</a:t>
            </a:r>
          </a:p>
          <a:p>
            <a:endParaRPr lang="en-US" dirty="0">
              <a:latin typeface="Gill Sans MT" panose="020B0502020104020203" pitchFamily="34" charset="77"/>
            </a:endParaRPr>
          </a:p>
        </p:txBody>
      </p:sp>
      <p:pic>
        <p:nvPicPr>
          <p:cNvPr id="11" name="Picture 10">
            <a:extLst>
              <a:ext uri="{FF2B5EF4-FFF2-40B4-BE49-F238E27FC236}">
                <a16:creationId xmlns:a16="http://schemas.microsoft.com/office/drawing/2014/main" id="{99FAD225-FF9C-4140-B246-71B7FB3B3F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831" y="473008"/>
            <a:ext cx="1431992" cy="1431992"/>
          </a:xfrm>
          <a:prstGeom prst="rect">
            <a:avLst/>
          </a:prstGeom>
        </p:spPr>
      </p:pic>
    </p:spTree>
    <p:extLst>
      <p:ext uri="{BB962C8B-B14F-4D97-AF65-F5344CB8AC3E}">
        <p14:creationId xmlns:p14="http://schemas.microsoft.com/office/powerpoint/2010/main" val="27459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C86DFE-C327-4F76-8ED5-B3A7D8F9886C}"/>
              </a:ext>
            </a:extLst>
          </p:cNvPr>
          <p:cNvSpPr>
            <a:spLocks noGrp="1"/>
          </p:cNvSpPr>
          <p:nvPr>
            <p:ph type="title"/>
          </p:nvPr>
        </p:nvSpPr>
        <p:spPr>
          <a:xfrm>
            <a:off x="457200" y="479567"/>
            <a:ext cx="8077200" cy="1049235"/>
          </a:xfrm>
        </p:spPr>
        <p:txBody>
          <a:bodyPr>
            <a:normAutofit fontScale="90000"/>
          </a:bodyPr>
          <a:lstStyle/>
          <a:p>
            <a:pPr algn="ctr"/>
            <a:r>
              <a:rPr lang="en-US" dirty="0">
                <a:latin typeface="Gill Sans MT" panose="020B0502020104020203" pitchFamily="34" charset="77"/>
              </a:rPr>
              <a:t>Data on Environmental Health</a:t>
            </a:r>
            <a:br>
              <a:rPr lang="en-US" dirty="0">
                <a:latin typeface="Gill Sans MT" panose="020B0502020104020203" pitchFamily="34" charset="77"/>
              </a:rPr>
            </a:br>
            <a:br>
              <a:rPr lang="en-US" dirty="0">
                <a:latin typeface="Gill Sans MT" panose="020B0502020104020203" pitchFamily="34" charset="77"/>
              </a:rPr>
            </a:br>
            <a:endParaRPr lang="en-US" sz="1600" dirty="0">
              <a:latin typeface="Gill Sans MT" panose="020B0502020104020203" pitchFamily="34" charset="77"/>
            </a:endParaRPr>
          </a:p>
        </p:txBody>
      </p:sp>
      <p:pic>
        <p:nvPicPr>
          <p:cNvPr id="5" name="Content Placeholder 4" descr="A bird standing on top of a grass covered field&#10;&#10;Description automatically generated">
            <a:extLst>
              <a:ext uri="{FF2B5EF4-FFF2-40B4-BE49-F238E27FC236}">
                <a16:creationId xmlns:a16="http://schemas.microsoft.com/office/drawing/2014/main" id="{A2D94DA2-AC52-4AA4-85F7-909357B761B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921000" y="2514600"/>
            <a:ext cx="3302000" cy="1828800"/>
          </a:xfrm>
          <a:prstGeom prst="rect">
            <a:avLst/>
          </a:prstGeom>
        </p:spPr>
      </p:pic>
      <p:pic>
        <p:nvPicPr>
          <p:cNvPr id="8" name="Picture 7" descr="A person holding a fish&#10;&#10;Description automatically generated">
            <a:extLst>
              <a:ext uri="{FF2B5EF4-FFF2-40B4-BE49-F238E27FC236}">
                <a16:creationId xmlns:a16="http://schemas.microsoft.com/office/drawing/2014/main" id="{4525B2F1-2050-4063-B573-99EFF95DCAFB}"/>
              </a:ext>
            </a:extLst>
          </p:cNvPr>
          <p:cNvPicPr>
            <a:picLocks noChangeAspect="1"/>
          </p:cNvPicPr>
          <p:nvPr/>
        </p:nvPicPr>
        <p:blipFill rotWithShape="1">
          <a:blip r:embed="rId4">
            <a:extLst>
              <a:ext uri="{28A0092B-C50C-407E-A947-70E740481C1C}">
                <a14:useLocalDpi xmlns:a14="http://schemas.microsoft.com/office/drawing/2010/main" val="0"/>
              </a:ext>
            </a:extLst>
          </a:blip>
          <a:srcRect l="2987" r="24167" b="-3"/>
          <a:stretch/>
        </p:blipFill>
        <p:spPr>
          <a:xfrm>
            <a:off x="231846" y="2511152"/>
            <a:ext cx="2845104" cy="3124172"/>
          </a:xfrm>
          <a:prstGeom prst="rect">
            <a:avLst/>
          </a:prstGeom>
        </p:spPr>
      </p:pic>
      <p:pic>
        <p:nvPicPr>
          <p:cNvPr id="7" name="Picture 6" descr="A close up of a bird&#10;&#10;Description automatically generated">
            <a:extLst>
              <a:ext uri="{FF2B5EF4-FFF2-40B4-BE49-F238E27FC236}">
                <a16:creationId xmlns:a16="http://schemas.microsoft.com/office/drawing/2014/main" id="{2F455C9B-D8D4-44B5-AB19-0A4BE9BBE0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050" b="6"/>
          <a:stretch/>
        </p:blipFill>
        <p:spPr>
          <a:xfrm>
            <a:off x="3113045" y="4367882"/>
            <a:ext cx="2492581" cy="2010551"/>
          </a:xfrm>
          <a:prstGeom prst="rect">
            <a:avLst/>
          </a:prstGeom>
        </p:spPr>
      </p:pic>
      <p:pic>
        <p:nvPicPr>
          <p:cNvPr id="10" name="Picture 9" descr="A person holding a fish&#10;&#10;Description automatically generated">
            <a:extLst>
              <a:ext uri="{FF2B5EF4-FFF2-40B4-BE49-F238E27FC236}">
                <a16:creationId xmlns:a16="http://schemas.microsoft.com/office/drawing/2014/main" id="{860EE75B-8C3C-43DC-8FD5-B8E5DD1C8BBB}"/>
              </a:ext>
            </a:extLst>
          </p:cNvPr>
          <p:cNvPicPr>
            <a:picLocks noChangeAspect="1"/>
          </p:cNvPicPr>
          <p:nvPr/>
        </p:nvPicPr>
        <p:blipFill rotWithShape="1">
          <a:blip r:embed="rId6">
            <a:extLst>
              <a:ext uri="{28A0092B-C50C-407E-A947-70E740481C1C}">
                <a14:useLocalDpi xmlns:a14="http://schemas.microsoft.com/office/drawing/2010/main" val="0"/>
              </a:ext>
            </a:extLst>
          </a:blip>
          <a:srcRect l="24290" r="32927"/>
          <a:stretch/>
        </p:blipFill>
        <p:spPr>
          <a:xfrm>
            <a:off x="5638800" y="2511151"/>
            <a:ext cx="3417747" cy="4330452"/>
          </a:xfrm>
          <a:prstGeom prst="rect">
            <a:avLst/>
          </a:prstGeom>
        </p:spPr>
      </p:pic>
      <p:pic>
        <p:nvPicPr>
          <p:cNvPr id="4" name="Picture 3" descr="A person holding a fish in the water&#10;&#10;Description automatically generated">
            <a:extLst>
              <a:ext uri="{FF2B5EF4-FFF2-40B4-BE49-F238E27FC236}">
                <a16:creationId xmlns:a16="http://schemas.microsoft.com/office/drawing/2014/main" id="{A217EFE5-2164-4EAC-AD16-3AAD2B0E49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 b="5807"/>
          <a:stretch/>
        </p:blipFill>
        <p:spPr>
          <a:xfrm>
            <a:off x="230880" y="4525715"/>
            <a:ext cx="2846070" cy="2010551"/>
          </a:xfrm>
          <a:prstGeom prst="rect">
            <a:avLst/>
          </a:prstGeom>
        </p:spPr>
      </p:pic>
      <p:sp>
        <p:nvSpPr>
          <p:cNvPr id="2" name="Rectangle 1">
            <a:extLst>
              <a:ext uri="{FF2B5EF4-FFF2-40B4-BE49-F238E27FC236}">
                <a16:creationId xmlns:a16="http://schemas.microsoft.com/office/drawing/2014/main" id="{4CC6CE1A-B05D-4E21-8FA3-DF9AE6132F88}"/>
              </a:ext>
            </a:extLst>
          </p:cNvPr>
          <p:cNvSpPr>
            <a:spLocks noChangeArrowheads="1"/>
          </p:cNvSpPr>
          <p:nvPr/>
        </p:nvSpPr>
        <p:spPr bwMode="auto">
          <a:xfrm>
            <a:off x="381000" y="882134"/>
            <a:ext cx="81534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Gill Sans MT" panose="020B0502020104020203" pitchFamily="34" charset="77"/>
                <a:cs typeface="Arial" panose="020B0604020202020204" pitchFamily="34" charset="0"/>
                <a:hlinkClick r:id="rId8"/>
              </a:rPr>
              <a:t>https://oehha.ca.gov/calenviroscreen/report/calenviroscreen-40</a:t>
            </a:r>
            <a:r>
              <a:rPr kumimoji="0" lang="en-US" altLang="en-US" sz="1800" b="0" i="0" u="none" strike="noStrike" cap="none" normalizeH="0" baseline="0" dirty="0">
                <a:ln>
                  <a:noFill/>
                </a:ln>
                <a:solidFill>
                  <a:schemeClr val="tx1"/>
                </a:solidFill>
                <a:effectLst/>
                <a:latin typeface="Gill Sans MT" panose="020B0502020104020203" pitchFamily="34" charset="77"/>
              </a:rPr>
              <a:t> </a:t>
            </a:r>
          </a:p>
        </p:txBody>
      </p:sp>
    </p:spTree>
    <p:extLst>
      <p:ext uri="{BB962C8B-B14F-4D97-AF65-F5344CB8AC3E}">
        <p14:creationId xmlns:p14="http://schemas.microsoft.com/office/powerpoint/2010/main" val="1658955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ody of water with buildings along it&#10;&#10;Description automatically generated">
            <a:extLst>
              <a:ext uri="{FF2B5EF4-FFF2-40B4-BE49-F238E27FC236}">
                <a16:creationId xmlns:a16="http://schemas.microsoft.com/office/drawing/2014/main" id="{7C4D18E0-8443-DA44-B314-2D4D4B47F61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1333"/>
          <a:stretch/>
        </p:blipFill>
        <p:spPr>
          <a:xfrm>
            <a:off x="20" y="10"/>
            <a:ext cx="9143980" cy="6857990"/>
          </a:xfrm>
          <a:prstGeom prst="rect">
            <a:avLst/>
          </a:prstGeom>
        </p:spPr>
      </p:pic>
      <p:sp>
        <p:nvSpPr>
          <p:cNvPr id="2" name="Title 1"/>
          <p:cNvSpPr>
            <a:spLocks noGrp="1"/>
          </p:cNvSpPr>
          <p:nvPr>
            <p:ph type="title"/>
          </p:nvPr>
        </p:nvSpPr>
        <p:spPr>
          <a:xfrm>
            <a:off x="628650" y="365125"/>
            <a:ext cx="7886700" cy="1997075"/>
          </a:xfrm>
        </p:spPr>
        <p:txBody>
          <a:bodyPr vert="horz" lIns="91440" tIns="45720" rIns="91440" bIns="45720" rtlCol="0" anchor="ctr">
            <a:normAutofit/>
          </a:bodyPr>
          <a:lstStyle/>
          <a:p>
            <a:pPr algn="ctr"/>
            <a:r>
              <a:rPr lang="en-US" sz="2800" b="0" i="0" dirty="0">
                <a:solidFill>
                  <a:srgbClr val="FFFFFF"/>
                </a:solidFill>
                <a:latin typeface="Gill Sans MT" panose="020B0502020104020203" pitchFamily="34" charset="77"/>
              </a:rPr>
              <a:t>The Delta has 4 million residents.</a:t>
            </a:r>
            <a:br>
              <a:rPr lang="en-US" sz="2800" b="0" i="0" dirty="0">
                <a:solidFill>
                  <a:srgbClr val="FFFFFF"/>
                </a:solidFill>
                <a:latin typeface="Gill Sans MT" panose="020B0502020104020203" pitchFamily="34" charset="77"/>
              </a:rPr>
            </a:br>
            <a:br>
              <a:rPr lang="en-US" sz="2800" b="0" i="0" dirty="0">
                <a:solidFill>
                  <a:srgbClr val="FFFFFF"/>
                </a:solidFill>
                <a:latin typeface="Gill Sans MT" panose="020B0502020104020203" pitchFamily="34" charset="77"/>
              </a:rPr>
            </a:br>
            <a:r>
              <a:rPr lang="en-US" sz="2800" b="1" i="0" dirty="0">
                <a:solidFill>
                  <a:srgbClr val="FFFFFF"/>
                </a:solidFill>
                <a:latin typeface="Gill Sans MT" panose="020B0502020104020203" pitchFamily="34" charset="77"/>
              </a:rPr>
              <a:t>34% of these residents make up the </a:t>
            </a:r>
            <a:br>
              <a:rPr lang="en-US" sz="2800" b="1" i="0" dirty="0">
                <a:solidFill>
                  <a:srgbClr val="FFFFFF"/>
                </a:solidFill>
                <a:latin typeface="Gill Sans MT" panose="020B0502020104020203" pitchFamily="34" charset="77"/>
              </a:rPr>
            </a:br>
            <a:r>
              <a:rPr lang="en-US" sz="2800" b="1" i="0" dirty="0">
                <a:solidFill>
                  <a:srgbClr val="FFFFFF"/>
                </a:solidFill>
                <a:latin typeface="Gill Sans MT" panose="020B0502020104020203" pitchFamily="34" charset="77"/>
              </a:rPr>
              <a:t>Environmental Justice Community. </a:t>
            </a:r>
          </a:p>
        </p:txBody>
      </p:sp>
      <p:sp>
        <p:nvSpPr>
          <p:cNvPr id="7" name="TextBox 6">
            <a:extLst>
              <a:ext uri="{FF2B5EF4-FFF2-40B4-BE49-F238E27FC236}">
                <a16:creationId xmlns:a16="http://schemas.microsoft.com/office/drawing/2014/main" id="{A00F67FF-5CC0-894A-9316-1653437793ED}"/>
              </a:ext>
            </a:extLst>
          </p:cNvPr>
          <p:cNvSpPr txBox="1"/>
          <p:nvPr/>
        </p:nvSpPr>
        <p:spPr>
          <a:xfrm>
            <a:off x="628650" y="2362200"/>
            <a:ext cx="7886700" cy="4267199"/>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Programs that can make homeless residents stewards of the Delta:  </a:t>
            </a:r>
          </a:p>
          <a:p>
            <a:pPr marL="742950" lvl="1"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Providing literature and training to groups that provide services to discuss levee safety, pollution, and waterway safety   </a:t>
            </a:r>
          </a:p>
          <a:p>
            <a:pPr marL="742950" lvl="1"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Incentivize stewardship   </a:t>
            </a:r>
          </a:p>
          <a:p>
            <a:pPr marL="285750"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HABs Tracking and Reporting to Change Policies: We have additional burden of HABs. We need to work with homeless to keep them safe from this environmental burden. Port Compliance is part of stopping the problem.</a:t>
            </a:r>
          </a:p>
          <a:p>
            <a:pPr marL="285750"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Policy work and campaigns at State Water Resources Control Board and Regional Waterways Plan in 2022.</a:t>
            </a:r>
          </a:p>
          <a:p>
            <a:pPr marL="285750"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Delta Stewardship Council Social Science Efforts.</a:t>
            </a:r>
          </a:p>
          <a:p>
            <a:pPr marL="285750" indent="-228600" defTabSz="914400">
              <a:lnSpc>
                <a:spcPct val="90000"/>
              </a:lnSpc>
              <a:spcAft>
                <a:spcPts val="600"/>
              </a:spcAft>
              <a:buFont typeface="Arial" panose="020B0604020202020204" pitchFamily="34" charset="0"/>
              <a:buChar char="•"/>
            </a:pPr>
            <a:r>
              <a:rPr lang="en-US" dirty="0">
                <a:solidFill>
                  <a:srgbClr val="FFFFFF"/>
                </a:solidFill>
                <a:latin typeface="Gill Sans MT" panose="020B0502020104020203" pitchFamily="34" charset="77"/>
              </a:rPr>
              <a:t>EIR Summer 2022 for the Delta Tunnel.</a:t>
            </a:r>
          </a:p>
          <a:p>
            <a:pPr defTabSz="914400">
              <a:lnSpc>
                <a:spcPct val="90000"/>
              </a:lnSpc>
              <a:spcAft>
                <a:spcPts val="600"/>
              </a:spcAft>
            </a:pPr>
            <a:endParaRPr lang="en-US" b="1" dirty="0">
              <a:solidFill>
                <a:srgbClr val="FFFFFF"/>
              </a:solidFill>
              <a:latin typeface="Gill Sans MT" panose="020B0502020104020203" pitchFamily="34" charset="77"/>
            </a:endParaRPr>
          </a:p>
          <a:p>
            <a:pPr algn="ctr" defTabSz="914400">
              <a:lnSpc>
                <a:spcPct val="90000"/>
              </a:lnSpc>
              <a:spcAft>
                <a:spcPts val="600"/>
              </a:spcAft>
            </a:pPr>
            <a:r>
              <a:rPr lang="en-US" sz="2000" b="1" dirty="0">
                <a:solidFill>
                  <a:srgbClr val="FFFFFF"/>
                </a:solidFill>
                <a:latin typeface="Gill Sans MT" panose="020B0502020104020203" pitchFamily="34" charset="77"/>
              </a:rPr>
              <a:t>Restore the Delta is here to help. </a:t>
            </a:r>
          </a:p>
        </p:txBody>
      </p:sp>
    </p:spTree>
    <p:extLst>
      <p:ext uri="{BB962C8B-B14F-4D97-AF65-F5344CB8AC3E}">
        <p14:creationId xmlns:p14="http://schemas.microsoft.com/office/powerpoint/2010/main" val="332740381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bridge over a body of water&#10;&#10;Description automatically generated with low confidence">
            <a:extLst>
              <a:ext uri="{FF2B5EF4-FFF2-40B4-BE49-F238E27FC236}">
                <a16:creationId xmlns:a16="http://schemas.microsoft.com/office/drawing/2014/main" id="{9E0EE687-D8A6-FF46-A68A-C96F32CD8718}"/>
              </a:ext>
            </a:extLst>
          </p:cNvPr>
          <p:cNvPicPr>
            <a:picLocks noChangeAspect="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Lst>
          </a:blip>
          <a:srcRect t="5660"/>
          <a:stretch/>
        </p:blipFill>
        <p:spPr>
          <a:xfrm>
            <a:off x="20" y="10"/>
            <a:ext cx="9143980" cy="6857990"/>
          </a:xfrm>
          <a:prstGeom prst="rect">
            <a:avLst/>
          </a:prstGeom>
        </p:spPr>
      </p:pic>
      <p:sp>
        <p:nvSpPr>
          <p:cNvPr id="2" name="Title 1">
            <a:extLst>
              <a:ext uri="{FF2B5EF4-FFF2-40B4-BE49-F238E27FC236}">
                <a16:creationId xmlns:a16="http://schemas.microsoft.com/office/drawing/2014/main" id="{01C681BE-83A2-5F4D-A09B-3158FA71E67E}"/>
              </a:ext>
            </a:extLst>
          </p:cNvPr>
          <p:cNvSpPr>
            <a:spLocks noGrp="1"/>
          </p:cNvSpPr>
          <p:nvPr>
            <p:ph type="title"/>
          </p:nvPr>
        </p:nvSpPr>
        <p:spPr>
          <a:xfrm>
            <a:off x="628650" y="365125"/>
            <a:ext cx="7886700" cy="1325563"/>
          </a:xfrm>
        </p:spPr>
        <p:txBody>
          <a:bodyPr>
            <a:normAutofit/>
          </a:bodyPr>
          <a:lstStyle/>
          <a:p>
            <a:pPr algn="ctr"/>
            <a:r>
              <a:rPr lang="en-US" b="1" dirty="0">
                <a:latin typeface="Gill Sans MT" panose="020B0502020104020203" pitchFamily="34" charset="77"/>
              </a:rPr>
              <a:t>How You Can Support Us	</a:t>
            </a:r>
          </a:p>
        </p:txBody>
      </p:sp>
      <p:sp>
        <p:nvSpPr>
          <p:cNvPr id="9" name="Content Placeholder 8">
            <a:extLst>
              <a:ext uri="{FF2B5EF4-FFF2-40B4-BE49-F238E27FC236}">
                <a16:creationId xmlns:a16="http://schemas.microsoft.com/office/drawing/2014/main" id="{27532EA0-CDF4-4656-8CBB-D0B63963B057}"/>
              </a:ext>
            </a:extLst>
          </p:cNvPr>
          <p:cNvSpPr>
            <a:spLocks noGrp="1"/>
          </p:cNvSpPr>
          <p:nvPr>
            <p:ph idx="1"/>
          </p:nvPr>
        </p:nvSpPr>
        <p:spPr>
          <a:xfrm>
            <a:off x="628650" y="1825624"/>
            <a:ext cx="7886700" cy="4879975"/>
          </a:xfrm>
        </p:spPr>
        <p:txBody>
          <a:bodyPr>
            <a:normAutofit fontScale="92500" lnSpcReduction="10000"/>
          </a:bodyPr>
          <a:lstStyle/>
          <a:p>
            <a:pPr marL="0" indent="0">
              <a:buNone/>
            </a:pPr>
            <a:r>
              <a:rPr lang="en-US" b="1" dirty="0">
                <a:latin typeface="Gill Sans MT" panose="020B0502020104020203" pitchFamily="34" charset="77"/>
              </a:rPr>
              <a:t>Restore the Delta is a rare combination of good outreach and solid policy work</a:t>
            </a:r>
            <a:r>
              <a:rPr lang="en-US" dirty="0">
                <a:latin typeface="Gill Sans MT" panose="020B0502020104020203" pitchFamily="34" charset="77"/>
              </a:rPr>
              <a:t>. We are working every day through public education and citizen activism to ensure the restoration and future sustainability of the SF Bay-Delta estuary.</a:t>
            </a:r>
          </a:p>
          <a:p>
            <a:pPr marL="0" indent="0">
              <a:buNone/>
            </a:pPr>
            <a:r>
              <a:rPr lang="en-US" dirty="0">
                <a:latin typeface="Gill Sans MT" panose="020B0502020104020203" pitchFamily="34" charset="77"/>
              </a:rPr>
              <a:t>Your tax-deductible contribution </a:t>
            </a:r>
            <a:r>
              <a:rPr lang="en-US">
                <a:latin typeface="Gill Sans MT" panose="020B0502020104020203" pitchFamily="34" charset="77"/>
              </a:rPr>
              <a:t>will help enable </a:t>
            </a:r>
            <a:r>
              <a:rPr lang="en-US" dirty="0">
                <a:latin typeface="Gill Sans MT" panose="020B0502020104020203" pitchFamily="34" charset="77"/>
              </a:rPr>
              <a:t>us to educate Californians on what makes the Delta so special, and assist us in building a coalition centered on sustainable water policies for the Delta and California that will be recognized by government officials as they make water management decisions.</a:t>
            </a:r>
          </a:p>
          <a:p>
            <a:pPr marL="0" indent="0">
              <a:buNone/>
            </a:pPr>
            <a:endParaRPr lang="en-US" dirty="0">
              <a:latin typeface="Gill Sans MT" panose="020B0502020104020203" pitchFamily="34" charset="77"/>
            </a:endParaRPr>
          </a:p>
          <a:p>
            <a:pPr marL="0" indent="0" algn="ctr">
              <a:buNone/>
            </a:pPr>
            <a:r>
              <a:rPr lang="en-US" dirty="0" err="1">
                <a:latin typeface="Gill Sans MT" panose="020B0502020104020203" pitchFamily="34" charset="77"/>
              </a:rPr>
              <a:t>www.restorethedelta.org</a:t>
            </a:r>
            <a:r>
              <a:rPr lang="en-US" dirty="0">
                <a:latin typeface="Gill Sans MT" panose="020B0502020104020203" pitchFamily="34" charset="77"/>
              </a:rPr>
              <a:t>/donate</a:t>
            </a:r>
          </a:p>
          <a:p>
            <a:pPr marL="0" indent="0">
              <a:buNone/>
            </a:pPr>
            <a:endParaRPr lang="en-US" dirty="0">
              <a:latin typeface="Gill Sans MT" panose="020B0502020104020203" pitchFamily="34" charset="77"/>
            </a:endParaRPr>
          </a:p>
          <a:p>
            <a:endParaRPr lang="en-US" dirty="0">
              <a:latin typeface="Gill Sans MT" panose="020B0502020104020203" pitchFamily="34" charset="77"/>
            </a:endParaRPr>
          </a:p>
        </p:txBody>
      </p:sp>
    </p:spTree>
    <p:extLst>
      <p:ext uri="{BB962C8B-B14F-4D97-AF65-F5344CB8AC3E}">
        <p14:creationId xmlns:p14="http://schemas.microsoft.com/office/powerpoint/2010/main" val="244705537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2AF9E2-A2EB-45A0-B796-139F3D633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1928"/>
            <a:ext cx="10515600" cy="7029928"/>
          </a:xfrm>
          <a:prstGeom prst="rect">
            <a:avLst/>
          </a:prstGeom>
        </p:spPr>
      </p:pic>
      <p:sp>
        <p:nvSpPr>
          <p:cNvPr id="8" name="TextBox 7"/>
          <p:cNvSpPr txBox="1"/>
          <p:nvPr/>
        </p:nvSpPr>
        <p:spPr>
          <a:xfrm>
            <a:off x="682625" y="152400"/>
            <a:ext cx="8083550" cy="7632859"/>
          </a:xfrm>
          <a:prstGeom prst="rect">
            <a:avLst/>
          </a:prstGeom>
          <a:noFill/>
        </p:spPr>
        <p:txBody>
          <a:bodyPr wrap="square" rtlCol="0">
            <a:spAutoFit/>
          </a:bodyPr>
          <a:lstStyle/>
          <a:p>
            <a:pPr algn="ctr"/>
            <a:r>
              <a:rPr lang="en-US" sz="2800" dirty="0">
                <a:latin typeface="Gill Sans MT" panose="020B0502020104020203" pitchFamily="34" charset="77"/>
              </a:rPr>
              <a:t>Today’s Presentation:</a:t>
            </a:r>
          </a:p>
          <a:p>
            <a:pPr algn="ctr"/>
            <a:endParaRPr lang="en-US" sz="2800" dirty="0">
              <a:latin typeface="Gill Sans MT" panose="020B0502020104020203" pitchFamily="34" charset="77"/>
            </a:endParaRPr>
          </a:p>
          <a:p>
            <a:pPr marL="457200" indent="-457200">
              <a:buFont typeface="Arial" panose="020B0604020202020204" pitchFamily="34" charset="0"/>
              <a:buChar char="•"/>
            </a:pPr>
            <a:r>
              <a:rPr lang="en-US" sz="2000" dirty="0">
                <a:latin typeface="Gill Sans MT" panose="020B0502020104020203" pitchFamily="34" charset="77"/>
              </a:rPr>
              <a:t>Who we are</a:t>
            </a:r>
          </a:p>
          <a:p>
            <a:pPr marL="457200" indent="-457200">
              <a:buFont typeface="Arial" panose="020B0604020202020204" pitchFamily="34" charset="0"/>
              <a:buChar char="•"/>
            </a:pPr>
            <a:r>
              <a:rPr lang="en-US" sz="2000" dirty="0">
                <a:latin typeface="Gill Sans MT" panose="020B0502020104020203" pitchFamily="34" charset="77"/>
              </a:rPr>
              <a:t>Voluntary Agreements and Delta Flows</a:t>
            </a:r>
          </a:p>
          <a:p>
            <a:pPr marL="457200" indent="-457200">
              <a:buFont typeface="Arial" panose="020B0604020202020204" pitchFamily="34" charset="0"/>
              <a:buChar char="•"/>
            </a:pPr>
            <a:r>
              <a:rPr lang="en-US" sz="2000" dirty="0">
                <a:latin typeface="Gill Sans MT" panose="020B0502020104020203" pitchFamily="34" charset="77"/>
              </a:rPr>
              <a:t>Harmful Algal Blooms as threat to homeless, public health, air quality and data</a:t>
            </a:r>
          </a:p>
          <a:p>
            <a:pPr marL="457200" indent="-457200">
              <a:buFont typeface="Arial" panose="020B0604020202020204" pitchFamily="34" charset="0"/>
              <a:buChar char="•"/>
            </a:pPr>
            <a:r>
              <a:rPr lang="en-US" sz="2000" dirty="0">
                <a:latin typeface="Gill Sans MT" panose="020B0502020104020203" pitchFamily="34" charset="77"/>
              </a:rPr>
              <a:t>Local Flood Protection Initiatives/Levee Safety/Climate Change</a:t>
            </a:r>
          </a:p>
          <a:p>
            <a:pPr marL="457200" indent="-457200">
              <a:buFont typeface="Arial" panose="020B0604020202020204" pitchFamily="34" charset="0"/>
              <a:buChar char="•"/>
            </a:pPr>
            <a:r>
              <a:rPr lang="en-US" sz="2000" dirty="0">
                <a:latin typeface="Gill Sans MT" panose="020B0502020104020203" pitchFamily="34" charset="77"/>
              </a:rPr>
              <a:t>Delta Tunnel</a:t>
            </a:r>
          </a:p>
          <a:p>
            <a:pPr marL="457200" indent="-457200">
              <a:buFont typeface="Arial" panose="020B0604020202020204" pitchFamily="34" charset="0"/>
              <a:buChar char="•"/>
            </a:pPr>
            <a:r>
              <a:rPr lang="en-US" sz="2000" dirty="0">
                <a:latin typeface="Gill Sans MT" panose="020B0502020104020203" pitchFamily="34" charset="77"/>
              </a:rPr>
              <a:t>Cal Enviro Screen</a:t>
            </a:r>
          </a:p>
          <a:p>
            <a:pPr marL="457200" indent="-457200">
              <a:buFont typeface="Arial" panose="020B0604020202020204" pitchFamily="34" charset="0"/>
              <a:buChar char="•"/>
            </a:pPr>
            <a:r>
              <a:rPr lang="en-US" sz="2000" dirty="0">
                <a:latin typeface="Gill Sans MT" panose="020B0502020104020203" pitchFamily="34" charset="77"/>
              </a:rPr>
              <a:t>Changing Behavior to protect waterways</a:t>
            </a:r>
          </a:p>
          <a:p>
            <a:endParaRPr lang="en-US" sz="2000" dirty="0">
              <a:latin typeface="Gill Sans MT" panose="020B0502020104020203" pitchFamily="34" charset="77"/>
            </a:endParaRPr>
          </a:p>
          <a:p>
            <a:endParaRPr lang="en-US" sz="2000" dirty="0">
              <a:latin typeface="Gill Sans MT" panose="020B0502020104020203" pitchFamily="34" charset="77"/>
            </a:endParaRPr>
          </a:p>
          <a:p>
            <a:endParaRPr lang="en-US" sz="2000" dirty="0">
              <a:latin typeface="Gill Sans MT" panose="020B0502020104020203" pitchFamily="34" charset="77"/>
            </a:endParaRPr>
          </a:p>
          <a:p>
            <a:endParaRPr lang="en-US" sz="2000" dirty="0">
              <a:latin typeface="Gill Sans MT" panose="020B0502020104020203" pitchFamily="34" charset="77"/>
            </a:endParaRPr>
          </a:p>
          <a:p>
            <a:endParaRPr lang="en-US" sz="2000" dirty="0">
              <a:latin typeface="Gill Sans MT" panose="020B0502020104020203" pitchFamily="34" charset="77"/>
            </a:endParaRPr>
          </a:p>
          <a:p>
            <a:pPr lvl="0" algn="ctr"/>
            <a:r>
              <a:rPr lang="en-US" sz="3200" dirty="0">
                <a:ln w="0"/>
                <a:effectLst>
                  <a:outerShdw blurRad="38100" dist="19050" dir="2700000" algn="tl" rotWithShape="0">
                    <a:schemeClr val="dk1">
                      <a:alpha val="40000"/>
                    </a:schemeClr>
                  </a:outerShdw>
                </a:effectLst>
                <a:latin typeface="Gill Sans MT" panose="020B0502020104020203" pitchFamily="34" charset="77"/>
              </a:rPr>
              <a:t>Get Involved </a:t>
            </a:r>
          </a:p>
          <a:p>
            <a:pPr lvl="0" algn="ctr"/>
            <a:r>
              <a:rPr lang="en-US" sz="3200" dirty="0">
                <a:ln w="0"/>
                <a:effectLst>
                  <a:outerShdw blurRad="38100" dist="19050" dir="2700000" algn="tl" rotWithShape="0">
                    <a:schemeClr val="dk1">
                      <a:alpha val="40000"/>
                    </a:schemeClr>
                  </a:outerShdw>
                </a:effectLst>
                <a:latin typeface="Gill Sans MT" panose="020B0502020104020203" pitchFamily="34" charset="77"/>
              </a:rPr>
              <a:t>Connect With Us</a:t>
            </a:r>
          </a:p>
          <a:p>
            <a:pPr lvl="0" algn="ctr"/>
            <a:r>
              <a:rPr lang="en-US" sz="3200" dirty="0">
                <a:ln w="0"/>
                <a:effectLst>
                  <a:outerShdw blurRad="38100" dist="19050" dir="2700000" algn="tl" rotWithShape="0">
                    <a:schemeClr val="dk1">
                      <a:alpha val="40000"/>
                    </a:schemeClr>
                  </a:outerShdw>
                </a:effectLst>
                <a:latin typeface="Gill Sans MT" panose="020B0502020104020203" pitchFamily="34" charset="77"/>
              </a:rPr>
              <a:t>Change The Policy </a:t>
            </a:r>
            <a:endParaRPr lang="en" sz="3200" dirty="0">
              <a:ln w="0"/>
              <a:effectLst>
                <a:outerShdw blurRad="38100" dist="19050" dir="2700000" algn="tl" rotWithShape="0">
                  <a:schemeClr val="dk1">
                    <a:alpha val="40000"/>
                  </a:schemeClr>
                </a:outerShdw>
              </a:effectLst>
              <a:latin typeface="Gill Sans MT" panose="020B0502020104020203" pitchFamily="34" charset="77"/>
            </a:endParaRPr>
          </a:p>
          <a:p>
            <a:pPr algn="ctr"/>
            <a:endParaRPr lang="en-US" sz="3300" dirty="0">
              <a:latin typeface="Gill Sans MT" panose="020B0502020104020203" pitchFamily="34" charset="77"/>
            </a:endParaRPr>
          </a:p>
          <a:p>
            <a:pPr algn="ctr"/>
            <a:endParaRPr lang="en-US" sz="3300" dirty="0">
              <a:latin typeface="Gill Sans MT" panose="020B0502020104020203" pitchFamily="34" charset="77"/>
            </a:endParaRPr>
          </a:p>
        </p:txBody>
      </p:sp>
    </p:spTree>
    <p:extLst>
      <p:ext uri="{BB962C8B-B14F-4D97-AF65-F5344CB8AC3E}">
        <p14:creationId xmlns:p14="http://schemas.microsoft.com/office/powerpoint/2010/main" val="224868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8392"/>
            <a:ext cx="9180787" cy="69158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24000"/>
            <a:ext cx="9180788" cy="4038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B6D0B42-7321-F54E-8027-BE90C9A04159}"/>
              </a:ext>
            </a:extLst>
          </p:cNvPr>
          <p:cNvSpPr>
            <a:spLocks noGrp="1"/>
          </p:cNvSpPr>
          <p:nvPr>
            <p:ph type="title"/>
          </p:nvPr>
        </p:nvSpPr>
        <p:spPr>
          <a:xfrm>
            <a:off x="1447800" y="1905000"/>
            <a:ext cx="5937755" cy="2895600"/>
          </a:xfrm>
        </p:spPr>
        <p:txBody>
          <a:bodyPr>
            <a:normAutofit fontScale="90000"/>
          </a:bodyPr>
          <a:lstStyle/>
          <a:p>
            <a:pPr algn="ctr"/>
            <a:r>
              <a:rPr lang="en-US" b="1" dirty="0">
                <a:solidFill>
                  <a:srgbClr val="0070C0"/>
                </a:solidFill>
                <a:latin typeface="Gill Sans MT" panose="020B0502020104020203" pitchFamily="34" charset="77"/>
              </a:rPr>
              <a:t>Voluntary Agreements &amp; Flows</a:t>
            </a:r>
            <a:br>
              <a:rPr lang="en-US" b="1" dirty="0">
                <a:solidFill>
                  <a:srgbClr val="0070C0"/>
                </a:solidFill>
                <a:latin typeface="Gill Sans MT" panose="020B0502020104020203" pitchFamily="34" charset="77"/>
              </a:rPr>
            </a:br>
            <a:r>
              <a:rPr lang="en-US" sz="2000" b="1" dirty="0">
                <a:latin typeface="Gill Sans MT" panose="020B0502020104020203" pitchFamily="34" charset="77"/>
              </a:rPr>
              <a:t>Have you read the op-ed written by us and the </a:t>
            </a:r>
            <a:r>
              <a:rPr lang="en-US" sz="2000" b="1" dirty="0" err="1">
                <a:latin typeface="Gill Sans MT" panose="020B0502020104020203" pitchFamily="34" charset="77"/>
              </a:rPr>
              <a:t>Winnemem</a:t>
            </a:r>
            <a:r>
              <a:rPr lang="en-US" sz="2000" b="1" dirty="0">
                <a:latin typeface="Gill Sans MT" panose="020B0502020104020203" pitchFamily="34" charset="77"/>
              </a:rPr>
              <a:t> </a:t>
            </a:r>
            <a:r>
              <a:rPr lang="en-US" sz="2000" b="1" dirty="0" err="1">
                <a:latin typeface="Gill Sans MT" panose="020B0502020104020203" pitchFamily="34" charset="77"/>
              </a:rPr>
              <a:t>Wintu</a:t>
            </a:r>
            <a:r>
              <a:rPr lang="en-US" sz="2000" b="1" dirty="0">
                <a:latin typeface="Gill Sans MT" panose="020B0502020104020203" pitchFamily="34" charset="77"/>
              </a:rPr>
              <a:t> Tribe in the SJ Merc News?</a:t>
            </a:r>
            <a:br>
              <a:rPr lang="en-US" sz="2000" b="1" dirty="0">
                <a:latin typeface="Gill Sans MT" panose="020B0502020104020203" pitchFamily="34" charset="77"/>
              </a:rPr>
            </a:br>
            <a:r>
              <a:rPr lang="en-US" sz="2000" b="1" dirty="0">
                <a:latin typeface="Gill Sans MT" panose="020B0502020104020203" pitchFamily="34" charset="77"/>
              </a:rPr>
              <a:t>Link: </a:t>
            </a:r>
            <a:br>
              <a:rPr lang="en-US" sz="2000" b="1" dirty="0">
                <a:latin typeface="Gill Sans MT" panose="020B0502020104020203" pitchFamily="34" charset="77"/>
              </a:rPr>
            </a:br>
            <a:br>
              <a:rPr lang="en-US" sz="2000" b="1" dirty="0">
                <a:latin typeface="Gill Sans MT" panose="020B0502020104020203" pitchFamily="34" charset="77"/>
              </a:rPr>
            </a:br>
            <a:br>
              <a:rPr lang="en-US" sz="2000" b="1" dirty="0">
                <a:latin typeface="Gill Sans MT" panose="020B0502020104020203" pitchFamily="34" charset="77"/>
              </a:rPr>
            </a:br>
            <a:br>
              <a:rPr lang="en-US" sz="2000" b="1" dirty="0">
                <a:latin typeface="Gill Sans MT" panose="020B0502020104020203" pitchFamily="34" charset="77"/>
              </a:rPr>
            </a:br>
            <a:br>
              <a:rPr lang="en-US" sz="2000" b="1" dirty="0">
                <a:latin typeface="Gill Sans MT" panose="020B0502020104020203" pitchFamily="34" charset="77"/>
              </a:rPr>
            </a:br>
            <a:br>
              <a:rPr lang="en-US" sz="2000" b="1" dirty="0">
                <a:latin typeface="Gill Sans MT" panose="020B0502020104020203" pitchFamily="34" charset="77"/>
              </a:rPr>
            </a:br>
            <a:endParaRPr lang="en-US" dirty="0">
              <a:latin typeface="Gill Sans MT" panose="020B0502020104020203" pitchFamily="34" charset="77"/>
            </a:endParaRPr>
          </a:p>
        </p:txBody>
      </p:sp>
      <p:sp>
        <p:nvSpPr>
          <p:cNvPr id="3" name="Rectangle 2">
            <a:extLst>
              <a:ext uri="{FF2B5EF4-FFF2-40B4-BE49-F238E27FC236}">
                <a16:creationId xmlns:a16="http://schemas.microsoft.com/office/drawing/2014/main" id="{08F0F890-5432-4467-BB89-F773B361FA49}"/>
              </a:ext>
            </a:extLst>
          </p:cNvPr>
          <p:cNvSpPr>
            <a:spLocks noChangeArrowheads="1"/>
          </p:cNvSpPr>
          <p:nvPr/>
        </p:nvSpPr>
        <p:spPr bwMode="auto">
          <a:xfrm>
            <a:off x="228600" y="4114800"/>
            <a:ext cx="914400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rPr>
              <a:t>https://www.mercurynews.com/2021/09/18/opinion-governor-must-integrate-justice-into-state-water-policy/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4060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5" r="-1" b="-1"/>
          <a:stretch/>
        </p:blipFill>
        <p:spPr>
          <a:xfrm>
            <a:off x="20" y="1282"/>
            <a:ext cx="9143980" cy="685671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488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93192" y="4767072"/>
            <a:ext cx="5169408" cy="1625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3400" dirty="0">
                <a:solidFill>
                  <a:srgbClr val="FFFFFF"/>
                </a:solidFill>
                <a:latin typeface="Gill Sans MT" panose="020B0502020104020203" pitchFamily="34" charset="77"/>
                <a:ea typeface="+mj-ea"/>
                <a:cs typeface="+mj-cs"/>
              </a:rPr>
              <a:t>Water Quality Impacts </a:t>
            </a:r>
          </a:p>
          <a:p>
            <a:pPr algn="r">
              <a:lnSpc>
                <a:spcPct val="90000"/>
              </a:lnSpc>
              <a:spcBef>
                <a:spcPct val="0"/>
              </a:spcBef>
              <a:spcAft>
                <a:spcPts val="600"/>
              </a:spcAft>
            </a:pPr>
            <a:r>
              <a:rPr lang="en-US" sz="3400" dirty="0">
                <a:solidFill>
                  <a:srgbClr val="FFFFFF"/>
                </a:solidFill>
                <a:latin typeface="Gill Sans MT" panose="020B0502020104020203" pitchFamily="34" charset="77"/>
                <a:ea typeface="+mj-ea"/>
                <a:cs typeface="+mj-cs"/>
              </a:rPr>
              <a:t>on Bay-Delta Communities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336" b="-2"/>
          <a:stretch/>
        </p:blipFill>
        <p:spPr>
          <a:xfrm rot="21600000">
            <a:off x="245660" y="321733"/>
            <a:ext cx="5293729" cy="410739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5715000" y="-609600"/>
            <a:ext cx="3183341" cy="7138362"/>
          </a:xfrm>
        </p:spPr>
        <p:txBody>
          <a:bodyPr vert="horz" lIns="91440" tIns="45720" rIns="91440" bIns="45720" rtlCol="0" anchor="ctr">
            <a:normAutofit/>
          </a:bodyPr>
          <a:lstStyle/>
          <a:p>
            <a:pPr indent="-228600">
              <a:lnSpc>
                <a:spcPct val="90000"/>
              </a:lnSpc>
            </a:pPr>
            <a:r>
              <a:rPr lang="en-US" sz="2000" dirty="0">
                <a:latin typeface="Gill Sans MT" panose="020B0502020104020203" pitchFamily="34" charset="77"/>
              </a:rPr>
              <a:t>Harmful Algal Blooms (HABs)</a:t>
            </a:r>
          </a:p>
          <a:p>
            <a:pPr marL="114300" indent="-228600">
              <a:lnSpc>
                <a:spcPct val="90000"/>
              </a:lnSpc>
            </a:pPr>
            <a:r>
              <a:rPr lang="en-US" sz="2000" dirty="0">
                <a:latin typeface="Gill Sans MT" panose="020B0502020104020203" pitchFamily="34" charset="77"/>
              </a:rPr>
              <a:t>Heat, sun, warm water, nitrates, lack of circulation</a:t>
            </a:r>
          </a:p>
          <a:p>
            <a:pPr indent="-228600">
              <a:lnSpc>
                <a:spcPct val="90000"/>
              </a:lnSpc>
            </a:pPr>
            <a:r>
              <a:rPr lang="en-US" sz="2000" dirty="0">
                <a:latin typeface="Gill Sans MT" panose="020B0502020104020203" pitchFamily="34" charset="77"/>
              </a:rPr>
              <a:t>Cyanobacteria 200 times over the threshold for dangerous levels last year</a:t>
            </a:r>
          </a:p>
          <a:p>
            <a:pPr indent="-228600">
              <a:lnSpc>
                <a:spcPct val="90000"/>
              </a:lnSpc>
            </a:pPr>
            <a:r>
              <a:rPr lang="en-US" sz="2000" dirty="0">
                <a:latin typeface="Gill Sans MT" panose="020B0502020104020203" pitchFamily="34" charset="77"/>
              </a:rPr>
              <a:t>Accumulating contaminants</a:t>
            </a:r>
          </a:p>
          <a:p>
            <a:pPr indent="-228600">
              <a:lnSpc>
                <a:spcPct val="90000"/>
              </a:lnSpc>
            </a:pPr>
            <a:r>
              <a:rPr lang="en-US" sz="2000" dirty="0">
                <a:latin typeface="Gill Sans MT" panose="020B0502020104020203" pitchFamily="34" charset="77"/>
              </a:rPr>
              <a:t>Fish contamination</a:t>
            </a:r>
          </a:p>
          <a:p>
            <a:pPr indent="-228600">
              <a:lnSpc>
                <a:spcPct val="90000"/>
              </a:lnSpc>
            </a:pPr>
            <a:r>
              <a:rPr lang="en-US" sz="2000" dirty="0">
                <a:latin typeface="Gill Sans MT" panose="020B0502020104020203" pitchFamily="34" charset="77"/>
              </a:rPr>
              <a:t>Degraded water quality</a:t>
            </a:r>
            <a:br>
              <a:rPr lang="en-US" sz="2000" dirty="0">
                <a:latin typeface="Gill Sans MT" panose="020B0502020104020203" pitchFamily="34" charset="77"/>
              </a:rPr>
            </a:br>
            <a:endParaRPr lang="en-US" sz="2000" dirty="0">
              <a:latin typeface="Gill Sans MT" panose="020B0502020104020203" pitchFamily="34" charset="77"/>
            </a:endParaRPr>
          </a:p>
          <a:p>
            <a:pPr marL="0" indent="-228600">
              <a:lnSpc>
                <a:spcPct val="90000"/>
              </a:lnSpc>
            </a:pPr>
            <a:endParaRPr lang="en-US" sz="2000" dirty="0">
              <a:latin typeface="Gill Sans MT" panose="020B0502020104020203" pitchFamily="34" charset="77"/>
            </a:endParaRPr>
          </a:p>
          <a:p>
            <a:pPr marL="0" indent="-228600">
              <a:lnSpc>
                <a:spcPct val="90000"/>
              </a:lnSpc>
            </a:pPr>
            <a:endParaRPr lang="en-US" sz="2000" dirty="0">
              <a:latin typeface="Gill Sans MT" panose="020B0502020104020203" pitchFamily="34" charset="77"/>
            </a:endParaRPr>
          </a:p>
          <a:p>
            <a:pPr marL="0" indent="-228600">
              <a:lnSpc>
                <a:spcPct val="90000"/>
              </a:lnSpc>
            </a:pPr>
            <a:endParaRPr lang="en-US" sz="2000" dirty="0">
              <a:latin typeface="Gill Sans MT" panose="020B0502020104020203" pitchFamily="34" charset="77"/>
            </a:endParaRPr>
          </a:p>
        </p:txBody>
      </p:sp>
    </p:spTree>
    <p:extLst>
      <p:ext uri="{BB962C8B-B14F-4D97-AF65-F5344CB8AC3E}">
        <p14:creationId xmlns:p14="http://schemas.microsoft.com/office/powerpoint/2010/main" val="3630047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669" r="21058"/>
          <a:stretch/>
        </p:blipFill>
        <p:spPr>
          <a:xfrm>
            <a:off x="-76200" y="0"/>
            <a:ext cx="9220200" cy="6857999"/>
          </a:xfrm>
          <a:prstGeom prst="rect">
            <a:avLst/>
          </a:prstGeom>
        </p:spPr>
      </p:pic>
      <p:pic>
        <p:nvPicPr>
          <p:cNvPr id="9" name="Picture 8" descr="A picture containing green, rainbow, game&#10;&#10;Description automatically generated">
            <a:extLst>
              <a:ext uri="{FF2B5EF4-FFF2-40B4-BE49-F238E27FC236}">
                <a16:creationId xmlns:a16="http://schemas.microsoft.com/office/drawing/2014/main" id="{0FF97E27-BEA1-4D93-8EB7-076D7C1026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76" r="22324" b="2"/>
          <a:stretch/>
        </p:blipFill>
        <p:spPr>
          <a:xfrm>
            <a:off x="-304800" y="152400"/>
            <a:ext cx="3501240" cy="3538728"/>
          </a:xfrm>
          <a:prstGeom prst="rect">
            <a:avLst/>
          </a:prstGeom>
        </p:spPr>
      </p:pic>
      <p:pic>
        <p:nvPicPr>
          <p:cNvPr id="5" name="Picture 4" descr="Water next to a tree&#10;&#10;Description automatically generated">
            <a:extLst>
              <a:ext uri="{FF2B5EF4-FFF2-40B4-BE49-F238E27FC236}">
                <a16:creationId xmlns:a16="http://schemas.microsoft.com/office/drawing/2014/main" id="{B3EF7370-7F79-44E6-A59B-4620AC21C6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 b="5192"/>
          <a:stretch/>
        </p:blipFill>
        <p:spPr>
          <a:xfrm rot="5400000">
            <a:off x="5805678" y="457962"/>
            <a:ext cx="3614928" cy="3003804"/>
          </a:xfrm>
          <a:prstGeom prst="rect">
            <a:avLst/>
          </a:prstGeom>
        </p:spPr>
      </p:pic>
      <p:sp>
        <p:nvSpPr>
          <p:cNvPr id="3" name="Content Placeholder 2"/>
          <p:cNvSpPr>
            <a:spLocks noGrp="1"/>
          </p:cNvSpPr>
          <p:nvPr>
            <p:ph idx="1"/>
          </p:nvPr>
        </p:nvSpPr>
        <p:spPr>
          <a:xfrm>
            <a:off x="3778558" y="3894433"/>
            <a:ext cx="4984442" cy="2585323"/>
          </a:xfrm>
        </p:spPr>
        <p:txBody>
          <a:bodyPr>
            <a:normAutofit fontScale="62500" lnSpcReduction="20000"/>
          </a:bodyPr>
          <a:lstStyle/>
          <a:p>
            <a:pPr>
              <a:lnSpc>
                <a:spcPct val="90000"/>
              </a:lnSpc>
              <a:buFont typeface="Wingdings" panose="05000000000000000000" pitchFamily="2" charset="2"/>
              <a:buChar char="ü"/>
            </a:pPr>
            <a:r>
              <a:rPr lang="en-US" b="1" dirty="0">
                <a:latin typeface="Gill Sans MT" panose="020B0502020104020203" pitchFamily="34" charset="77"/>
              </a:rPr>
              <a:t>Harmful algal blooms (HABs)</a:t>
            </a:r>
          </a:p>
          <a:p>
            <a:pPr>
              <a:lnSpc>
                <a:spcPct val="90000"/>
              </a:lnSpc>
              <a:buFont typeface="Wingdings" panose="05000000000000000000" pitchFamily="2" charset="2"/>
              <a:buChar char="ü"/>
            </a:pPr>
            <a:r>
              <a:rPr lang="en-US" dirty="0">
                <a:latin typeface="Gill Sans MT" panose="020B0502020104020203" pitchFamily="34" charset="77"/>
              </a:rPr>
              <a:t>Benthic Mats</a:t>
            </a:r>
          </a:p>
          <a:p>
            <a:pPr>
              <a:lnSpc>
                <a:spcPct val="90000"/>
              </a:lnSpc>
              <a:buFont typeface="Wingdings" panose="05000000000000000000" pitchFamily="2" charset="2"/>
              <a:buChar char="ü"/>
            </a:pPr>
            <a:r>
              <a:rPr lang="en-US" dirty="0">
                <a:latin typeface="Gill Sans MT" panose="020B0502020104020203" pitchFamily="34" charset="77"/>
              </a:rPr>
              <a:t>Spread from SJ River &amp; Port of Stockton</a:t>
            </a:r>
          </a:p>
          <a:p>
            <a:pPr>
              <a:lnSpc>
                <a:spcPct val="90000"/>
              </a:lnSpc>
              <a:buFont typeface="Wingdings" panose="05000000000000000000" pitchFamily="2" charset="2"/>
              <a:buChar char="ü"/>
            </a:pPr>
            <a:r>
              <a:rPr lang="en-US" dirty="0">
                <a:latin typeface="Gill Sans MT" panose="020B0502020104020203" pitchFamily="34" charset="77"/>
              </a:rPr>
              <a:t>2020 &amp; 2021 Delta Waterways (SJ County) 220 times over danger level for </a:t>
            </a:r>
            <a:r>
              <a:rPr lang="en-US" dirty="0" err="1">
                <a:latin typeface="Gill Sans MT" panose="020B0502020104020203" pitchFamily="34" charset="77"/>
              </a:rPr>
              <a:t>microcystins</a:t>
            </a:r>
            <a:r>
              <a:rPr lang="en-US" dirty="0">
                <a:latin typeface="Gill Sans MT" panose="020B0502020104020203" pitchFamily="34" charset="77"/>
              </a:rPr>
              <a:t> (Bacteria)</a:t>
            </a:r>
          </a:p>
          <a:p>
            <a:pPr>
              <a:lnSpc>
                <a:spcPct val="90000"/>
              </a:lnSpc>
              <a:buFont typeface="Wingdings" panose="05000000000000000000" pitchFamily="2" charset="2"/>
              <a:buChar char="ü"/>
            </a:pPr>
            <a:r>
              <a:rPr lang="en-US" dirty="0">
                <a:latin typeface="Gill Sans MT" panose="020B0502020104020203" pitchFamily="34" charset="77"/>
              </a:rPr>
              <a:t>Danger Levels at Big Break, Franks Tract, Stockton </a:t>
            </a:r>
          </a:p>
          <a:p>
            <a:pPr>
              <a:lnSpc>
                <a:spcPct val="90000"/>
              </a:lnSpc>
              <a:buFont typeface="Wingdings" panose="05000000000000000000" pitchFamily="2" charset="2"/>
              <a:buChar char="ü"/>
            </a:pPr>
            <a:r>
              <a:rPr lang="en-US" dirty="0">
                <a:latin typeface="Gill Sans MT" panose="020B0502020104020203" pitchFamily="34" charset="77"/>
              </a:rPr>
              <a:t>Threat of Spread into the Bay</a:t>
            </a:r>
          </a:p>
          <a:p>
            <a:pPr>
              <a:lnSpc>
                <a:spcPct val="90000"/>
              </a:lnSpc>
              <a:buFont typeface="Wingdings" panose="05000000000000000000" pitchFamily="2" charset="2"/>
              <a:buChar char="ü"/>
            </a:pPr>
            <a:endParaRPr lang="en-US" sz="1200" dirty="0">
              <a:latin typeface="Gill Sans MT" panose="020B0502020104020203" pitchFamily="34" charset="77"/>
            </a:endParaRPr>
          </a:p>
          <a:p>
            <a:pPr marL="0" indent="0">
              <a:lnSpc>
                <a:spcPct val="90000"/>
              </a:lnSpc>
              <a:buNone/>
            </a:pPr>
            <a:endParaRPr lang="en-US" sz="1200" dirty="0">
              <a:latin typeface="Gill Sans MT" panose="020B0502020104020203" pitchFamily="34" charset="77"/>
            </a:endParaRPr>
          </a:p>
          <a:p>
            <a:pPr marL="0" indent="0">
              <a:lnSpc>
                <a:spcPct val="90000"/>
              </a:lnSpc>
              <a:buNone/>
            </a:pPr>
            <a:endParaRPr lang="en-US" sz="1200" dirty="0">
              <a:latin typeface="Gill Sans MT" panose="020B0502020104020203" pitchFamily="34" charset="77"/>
            </a:endParaRPr>
          </a:p>
          <a:p>
            <a:pPr marL="0" indent="0">
              <a:lnSpc>
                <a:spcPct val="90000"/>
              </a:lnSpc>
              <a:buNone/>
            </a:pPr>
            <a:endParaRPr lang="en-US" sz="1200" dirty="0">
              <a:latin typeface="Gill Sans MT" panose="020B0502020104020203" pitchFamily="34" charset="77"/>
            </a:endParaRPr>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44BCC39C-8EAA-4725-B940-881856FE0AA2}"/>
                  </a:ext>
                </a:extLst>
              </p14:cNvPr>
              <p14:cNvContentPartPr/>
              <p14:nvPr/>
            </p14:nvContentPartPr>
            <p14:xfrm>
              <a:off x="3452693" y="6229916"/>
              <a:ext cx="360" cy="360"/>
            </p14:xfrm>
          </p:contentPart>
        </mc:Choice>
        <mc:Fallback xmlns="">
          <p:pic>
            <p:nvPicPr>
              <p:cNvPr id="14" name="Ink 13">
                <a:extLst>
                  <a:ext uri="{FF2B5EF4-FFF2-40B4-BE49-F238E27FC236}">
                    <a16:creationId xmlns:a16="http://schemas.microsoft.com/office/drawing/2014/main" id="{44BCC39C-8EAA-4725-B940-881856FE0AA2}"/>
                  </a:ext>
                </a:extLst>
              </p:cNvPr>
              <p:cNvPicPr/>
              <p:nvPr/>
            </p:nvPicPr>
            <p:blipFill>
              <a:blip r:embed="rId7"/>
              <a:stretch>
                <a:fillRect/>
              </a:stretch>
            </p:blipFill>
            <p:spPr>
              <a:xfrm>
                <a:off x="3444053" y="62212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C63E612F-B212-4DDA-91A5-81E700C909EF}"/>
                  </a:ext>
                </a:extLst>
              </p14:cNvPr>
              <p14:cNvContentPartPr/>
              <p14:nvPr/>
            </p14:nvContentPartPr>
            <p14:xfrm>
              <a:off x="3049853" y="3566276"/>
              <a:ext cx="360" cy="360"/>
            </p14:xfrm>
          </p:contentPart>
        </mc:Choice>
        <mc:Fallback xmlns="">
          <p:pic>
            <p:nvPicPr>
              <p:cNvPr id="15" name="Ink 14">
                <a:extLst>
                  <a:ext uri="{FF2B5EF4-FFF2-40B4-BE49-F238E27FC236}">
                    <a16:creationId xmlns:a16="http://schemas.microsoft.com/office/drawing/2014/main" id="{C63E612F-B212-4DDA-91A5-81E700C909EF}"/>
                  </a:ext>
                </a:extLst>
              </p:cNvPr>
              <p:cNvPicPr/>
              <p:nvPr/>
            </p:nvPicPr>
            <p:blipFill>
              <a:blip r:embed="rId7"/>
              <a:stretch>
                <a:fillRect/>
              </a:stretch>
            </p:blipFill>
            <p:spPr>
              <a:xfrm>
                <a:off x="3040853" y="3557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3AA659F2-6299-4B7C-98B8-000AC53C359F}"/>
                  </a:ext>
                </a:extLst>
              </p14:cNvPr>
              <p14:cNvContentPartPr/>
              <p14:nvPr/>
            </p14:nvContentPartPr>
            <p14:xfrm>
              <a:off x="2720093" y="4860836"/>
              <a:ext cx="360" cy="360"/>
            </p14:xfrm>
          </p:contentPart>
        </mc:Choice>
        <mc:Fallback xmlns="">
          <p:pic>
            <p:nvPicPr>
              <p:cNvPr id="16" name="Ink 15">
                <a:extLst>
                  <a:ext uri="{FF2B5EF4-FFF2-40B4-BE49-F238E27FC236}">
                    <a16:creationId xmlns:a16="http://schemas.microsoft.com/office/drawing/2014/main" id="{3AA659F2-6299-4B7C-98B8-000AC53C359F}"/>
                  </a:ext>
                </a:extLst>
              </p:cNvPr>
              <p:cNvPicPr/>
              <p:nvPr/>
            </p:nvPicPr>
            <p:blipFill>
              <a:blip r:embed="rId7"/>
              <a:stretch>
                <a:fillRect/>
              </a:stretch>
            </p:blipFill>
            <p:spPr>
              <a:xfrm>
                <a:off x="2711093" y="4852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0C41B556-6505-4FA8-8A3C-D4A7B479A6C1}"/>
                  </a:ext>
                </a:extLst>
              </p14:cNvPr>
              <p14:cNvContentPartPr/>
              <p14:nvPr/>
            </p14:nvContentPartPr>
            <p14:xfrm>
              <a:off x="2015933" y="6479756"/>
              <a:ext cx="360" cy="360"/>
            </p14:xfrm>
          </p:contentPart>
        </mc:Choice>
        <mc:Fallback xmlns="">
          <p:pic>
            <p:nvPicPr>
              <p:cNvPr id="17" name="Ink 16">
                <a:extLst>
                  <a:ext uri="{FF2B5EF4-FFF2-40B4-BE49-F238E27FC236}">
                    <a16:creationId xmlns:a16="http://schemas.microsoft.com/office/drawing/2014/main" id="{0C41B556-6505-4FA8-8A3C-D4A7B479A6C1}"/>
                  </a:ext>
                </a:extLst>
              </p:cNvPr>
              <p:cNvPicPr/>
              <p:nvPr/>
            </p:nvPicPr>
            <p:blipFill>
              <a:blip r:embed="rId7"/>
              <a:stretch>
                <a:fillRect/>
              </a:stretch>
            </p:blipFill>
            <p:spPr>
              <a:xfrm>
                <a:off x="2007293" y="6471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411FFFA4-C25C-495D-99EB-C8AC83EC1954}"/>
                  </a:ext>
                </a:extLst>
              </p14:cNvPr>
              <p14:cNvContentPartPr/>
              <p14:nvPr/>
            </p14:nvContentPartPr>
            <p14:xfrm>
              <a:off x="1936373" y="4582556"/>
              <a:ext cx="360" cy="360"/>
            </p14:xfrm>
          </p:contentPart>
        </mc:Choice>
        <mc:Fallback xmlns="">
          <p:pic>
            <p:nvPicPr>
              <p:cNvPr id="19" name="Ink 18">
                <a:extLst>
                  <a:ext uri="{FF2B5EF4-FFF2-40B4-BE49-F238E27FC236}">
                    <a16:creationId xmlns:a16="http://schemas.microsoft.com/office/drawing/2014/main" id="{411FFFA4-C25C-495D-99EB-C8AC83EC1954}"/>
                  </a:ext>
                </a:extLst>
              </p:cNvPr>
              <p:cNvPicPr/>
              <p:nvPr/>
            </p:nvPicPr>
            <p:blipFill>
              <a:blip r:embed="rId7"/>
              <a:stretch>
                <a:fillRect/>
              </a:stretch>
            </p:blipFill>
            <p:spPr>
              <a:xfrm>
                <a:off x="1927373" y="4573916"/>
                <a:ext cx="18000" cy="18000"/>
              </a:xfrm>
              <a:prstGeom prst="rect">
                <a:avLst/>
              </a:prstGeom>
            </p:spPr>
          </p:pic>
        </mc:Fallback>
      </mc:AlternateContent>
      <p:grpSp>
        <p:nvGrpSpPr>
          <p:cNvPr id="25" name="Group 24">
            <a:extLst>
              <a:ext uri="{FF2B5EF4-FFF2-40B4-BE49-F238E27FC236}">
                <a16:creationId xmlns:a16="http://schemas.microsoft.com/office/drawing/2014/main" id="{5E137101-A3EB-4F07-AAFC-6F72038A0864}"/>
              </a:ext>
            </a:extLst>
          </p:cNvPr>
          <p:cNvGrpSpPr/>
          <p:nvPr/>
        </p:nvGrpSpPr>
        <p:grpSpPr>
          <a:xfrm>
            <a:off x="1050053" y="4656716"/>
            <a:ext cx="360" cy="360"/>
            <a:chOff x="1050053" y="4656716"/>
            <a:chExt cx="360" cy="360"/>
          </a:xfrm>
        </p:grpSpPr>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AFD23FB3-40EF-42E3-A647-28A3B2528ACA}"/>
                    </a:ext>
                  </a:extLst>
                </p14:cNvPr>
                <p14:cNvContentPartPr/>
                <p14:nvPr/>
              </p14:nvContentPartPr>
              <p14:xfrm>
                <a:off x="1050053" y="4656716"/>
                <a:ext cx="360" cy="360"/>
              </p14:xfrm>
            </p:contentPart>
          </mc:Choice>
          <mc:Fallback xmlns="">
            <p:pic>
              <p:nvPicPr>
                <p:cNvPr id="23" name="Ink 22">
                  <a:extLst>
                    <a:ext uri="{FF2B5EF4-FFF2-40B4-BE49-F238E27FC236}">
                      <a16:creationId xmlns:a16="http://schemas.microsoft.com/office/drawing/2014/main" id="{AFD23FB3-40EF-42E3-A647-28A3B2528ACA}"/>
                    </a:ext>
                  </a:extLst>
                </p:cNvPr>
                <p:cNvPicPr/>
                <p:nvPr/>
              </p:nvPicPr>
              <p:blipFill>
                <a:blip r:embed="rId7"/>
                <a:stretch>
                  <a:fillRect/>
                </a:stretch>
              </p:blipFill>
              <p:spPr>
                <a:xfrm>
                  <a:off x="1041413" y="46477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FD7CAA01-C8A8-4F25-B489-105CF6D355E2}"/>
                    </a:ext>
                  </a:extLst>
                </p14:cNvPr>
                <p14:cNvContentPartPr/>
                <p14:nvPr/>
              </p14:nvContentPartPr>
              <p14:xfrm>
                <a:off x="1050053" y="4656716"/>
                <a:ext cx="360" cy="360"/>
              </p14:xfrm>
            </p:contentPart>
          </mc:Choice>
          <mc:Fallback xmlns="">
            <p:pic>
              <p:nvPicPr>
                <p:cNvPr id="24" name="Ink 23">
                  <a:extLst>
                    <a:ext uri="{FF2B5EF4-FFF2-40B4-BE49-F238E27FC236}">
                      <a16:creationId xmlns:a16="http://schemas.microsoft.com/office/drawing/2014/main" id="{FD7CAA01-C8A8-4F25-B489-105CF6D355E2}"/>
                    </a:ext>
                  </a:extLst>
                </p:cNvPr>
                <p:cNvPicPr/>
                <p:nvPr/>
              </p:nvPicPr>
              <p:blipFill>
                <a:blip r:embed="rId7"/>
                <a:stretch>
                  <a:fillRect/>
                </a:stretch>
              </p:blipFill>
              <p:spPr>
                <a:xfrm>
                  <a:off x="1041413" y="4647716"/>
                  <a:ext cx="18000" cy="18000"/>
                </a:xfrm>
                <a:prstGeom prst="rect">
                  <a:avLst/>
                </a:prstGeom>
              </p:spPr>
            </p:pic>
          </mc:Fallback>
        </mc:AlternateContent>
      </p:grpSp>
      <p:grpSp>
        <p:nvGrpSpPr>
          <p:cNvPr id="28" name="Group 27">
            <a:extLst>
              <a:ext uri="{FF2B5EF4-FFF2-40B4-BE49-F238E27FC236}">
                <a16:creationId xmlns:a16="http://schemas.microsoft.com/office/drawing/2014/main" id="{8D40CF20-B5A3-4B05-823F-3D3C58624713}"/>
              </a:ext>
            </a:extLst>
          </p:cNvPr>
          <p:cNvGrpSpPr/>
          <p:nvPr/>
        </p:nvGrpSpPr>
        <p:grpSpPr>
          <a:xfrm>
            <a:off x="2538293" y="6496676"/>
            <a:ext cx="360" cy="360"/>
            <a:chOff x="2538293" y="6496676"/>
            <a:chExt cx="360" cy="360"/>
          </a:xfrm>
        </p:grpSpPr>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C4AD7052-9E24-4851-9140-09C37F36BF7B}"/>
                    </a:ext>
                  </a:extLst>
                </p14:cNvPr>
                <p14:cNvContentPartPr/>
                <p14:nvPr/>
              </p14:nvContentPartPr>
              <p14:xfrm>
                <a:off x="2538293" y="6496676"/>
                <a:ext cx="360" cy="360"/>
              </p14:xfrm>
            </p:contentPart>
          </mc:Choice>
          <mc:Fallback xmlns="">
            <p:pic>
              <p:nvPicPr>
                <p:cNvPr id="26" name="Ink 25">
                  <a:extLst>
                    <a:ext uri="{FF2B5EF4-FFF2-40B4-BE49-F238E27FC236}">
                      <a16:creationId xmlns:a16="http://schemas.microsoft.com/office/drawing/2014/main" id="{C4AD7052-9E24-4851-9140-09C37F36BF7B}"/>
                    </a:ext>
                  </a:extLst>
                </p:cNvPr>
                <p:cNvPicPr/>
                <p:nvPr/>
              </p:nvPicPr>
              <p:blipFill>
                <a:blip r:embed="rId7"/>
                <a:stretch>
                  <a:fillRect/>
                </a:stretch>
              </p:blipFill>
              <p:spPr>
                <a:xfrm>
                  <a:off x="2529653" y="6487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084FB9E5-2D1A-4891-A6A8-BB856EAA294D}"/>
                    </a:ext>
                  </a:extLst>
                </p14:cNvPr>
                <p14:cNvContentPartPr/>
                <p14:nvPr/>
              </p14:nvContentPartPr>
              <p14:xfrm>
                <a:off x="2538293" y="6496676"/>
                <a:ext cx="360" cy="360"/>
              </p14:xfrm>
            </p:contentPart>
          </mc:Choice>
          <mc:Fallback xmlns="">
            <p:pic>
              <p:nvPicPr>
                <p:cNvPr id="27" name="Ink 26">
                  <a:extLst>
                    <a:ext uri="{FF2B5EF4-FFF2-40B4-BE49-F238E27FC236}">
                      <a16:creationId xmlns:a16="http://schemas.microsoft.com/office/drawing/2014/main" id="{084FB9E5-2D1A-4891-A6A8-BB856EAA294D}"/>
                    </a:ext>
                  </a:extLst>
                </p:cNvPr>
                <p:cNvPicPr/>
                <p:nvPr/>
              </p:nvPicPr>
              <p:blipFill>
                <a:blip r:embed="rId7"/>
                <a:stretch>
                  <a:fillRect/>
                </a:stretch>
              </p:blipFill>
              <p:spPr>
                <a:xfrm>
                  <a:off x="2529653" y="648767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93F160F1-6116-4C92-95DC-EFD2EAAAAFEF}"/>
                  </a:ext>
                </a:extLst>
              </p14:cNvPr>
              <p14:cNvContentPartPr/>
              <p14:nvPr/>
            </p14:nvContentPartPr>
            <p14:xfrm>
              <a:off x="1379813" y="4037876"/>
              <a:ext cx="360" cy="360"/>
            </p14:xfrm>
          </p:contentPart>
        </mc:Choice>
        <mc:Fallback xmlns="">
          <p:pic>
            <p:nvPicPr>
              <p:cNvPr id="29" name="Ink 28">
                <a:extLst>
                  <a:ext uri="{FF2B5EF4-FFF2-40B4-BE49-F238E27FC236}">
                    <a16:creationId xmlns:a16="http://schemas.microsoft.com/office/drawing/2014/main" id="{93F160F1-6116-4C92-95DC-EFD2EAAAAFEF}"/>
                  </a:ext>
                </a:extLst>
              </p:cNvPr>
              <p:cNvPicPr/>
              <p:nvPr/>
            </p:nvPicPr>
            <p:blipFill>
              <a:blip r:embed="rId7"/>
              <a:stretch>
                <a:fillRect/>
              </a:stretch>
            </p:blipFill>
            <p:spPr>
              <a:xfrm>
                <a:off x="1371173" y="40288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B360FFBC-86B1-48E8-B833-D39866E78EB1}"/>
                  </a:ext>
                </a:extLst>
              </p14:cNvPr>
              <p14:cNvContentPartPr/>
              <p14:nvPr/>
            </p14:nvContentPartPr>
            <p14:xfrm>
              <a:off x="1385573" y="3850316"/>
              <a:ext cx="360" cy="360"/>
            </p14:xfrm>
          </p:contentPart>
        </mc:Choice>
        <mc:Fallback xmlns="">
          <p:pic>
            <p:nvPicPr>
              <p:cNvPr id="30" name="Ink 29">
                <a:extLst>
                  <a:ext uri="{FF2B5EF4-FFF2-40B4-BE49-F238E27FC236}">
                    <a16:creationId xmlns:a16="http://schemas.microsoft.com/office/drawing/2014/main" id="{B360FFBC-86B1-48E8-B833-D39866E78EB1}"/>
                  </a:ext>
                </a:extLst>
              </p:cNvPr>
              <p:cNvPicPr/>
              <p:nvPr/>
            </p:nvPicPr>
            <p:blipFill>
              <a:blip r:embed="rId7"/>
              <a:stretch>
                <a:fillRect/>
              </a:stretch>
            </p:blipFill>
            <p:spPr>
              <a:xfrm>
                <a:off x="1376933" y="3841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924AF807-83FC-4D9B-84D2-3ECFB5460C3A}"/>
                  </a:ext>
                </a:extLst>
              </p14:cNvPr>
              <p14:cNvContentPartPr/>
              <p14:nvPr/>
            </p14:nvContentPartPr>
            <p14:xfrm>
              <a:off x="1402493" y="3878756"/>
              <a:ext cx="360" cy="360"/>
            </p14:xfrm>
          </p:contentPart>
        </mc:Choice>
        <mc:Fallback xmlns="">
          <p:pic>
            <p:nvPicPr>
              <p:cNvPr id="31" name="Ink 30">
                <a:extLst>
                  <a:ext uri="{FF2B5EF4-FFF2-40B4-BE49-F238E27FC236}">
                    <a16:creationId xmlns:a16="http://schemas.microsoft.com/office/drawing/2014/main" id="{924AF807-83FC-4D9B-84D2-3ECFB5460C3A}"/>
                  </a:ext>
                </a:extLst>
              </p:cNvPr>
              <p:cNvPicPr/>
              <p:nvPr/>
            </p:nvPicPr>
            <p:blipFill>
              <a:blip r:embed="rId7"/>
              <a:stretch>
                <a:fillRect/>
              </a:stretch>
            </p:blipFill>
            <p:spPr>
              <a:xfrm>
                <a:off x="1393493" y="3870116"/>
                <a:ext cx="18000" cy="18000"/>
              </a:xfrm>
              <a:prstGeom prst="rect">
                <a:avLst/>
              </a:prstGeom>
            </p:spPr>
          </p:pic>
        </mc:Fallback>
      </mc:AlternateContent>
      <p:sp>
        <p:nvSpPr>
          <p:cNvPr id="32" name="TextBox 31">
            <a:extLst>
              <a:ext uri="{FF2B5EF4-FFF2-40B4-BE49-F238E27FC236}">
                <a16:creationId xmlns:a16="http://schemas.microsoft.com/office/drawing/2014/main" id="{2B0C6D17-5649-4FA6-B004-14180887ABB1}"/>
              </a:ext>
            </a:extLst>
          </p:cNvPr>
          <p:cNvSpPr txBox="1"/>
          <p:nvPr/>
        </p:nvSpPr>
        <p:spPr>
          <a:xfrm>
            <a:off x="3196440" y="582663"/>
            <a:ext cx="2875980" cy="2585323"/>
          </a:xfrm>
          <a:prstGeom prst="rect">
            <a:avLst/>
          </a:prstGeom>
          <a:noFill/>
        </p:spPr>
        <p:txBody>
          <a:bodyPr wrap="square" rtlCol="0">
            <a:spAutoFit/>
          </a:bodyPr>
          <a:lstStyle/>
          <a:p>
            <a:r>
              <a:rPr lang="en-US" b="1" dirty="0">
                <a:latin typeface="Gill Sans MT" panose="020B0502020104020203" pitchFamily="34" charset="77"/>
              </a:rPr>
              <a:t>Causes:</a:t>
            </a:r>
          </a:p>
          <a:p>
            <a:endParaRPr lang="en-US" b="1" dirty="0">
              <a:latin typeface="Gill Sans MT" panose="020B0502020104020203" pitchFamily="34" charset="77"/>
            </a:endParaRPr>
          </a:p>
          <a:p>
            <a:pPr marL="285750" indent="-285750">
              <a:buFont typeface="Arial" panose="020B0604020202020204" pitchFamily="34" charset="0"/>
              <a:buChar char="•"/>
            </a:pPr>
            <a:r>
              <a:rPr lang="en-US" dirty="0">
                <a:latin typeface="Gill Sans MT" panose="020B0502020104020203" pitchFamily="34" charset="77"/>
              </a:rPr>
              <a:t>Warmer water &amp; air temps</a:t>
            </a:r>
          </a:p>
          <a:p>
            <a:pPr marL="285750" indent="-285750">
              <a:buFont typeface="Arial" panose="020B0604020202020204" pitchFamily="34" charset="0"/>
              <a:buChar char="•"/>
            </a:pPr>
            <a:r>
              <a:rPr lang="en-US" dirty="0">
                <a:latin typeface="Gill Sans MT" panose="020B0502020104020203" pitchFamily="34" charset="77"/>
              </a:rPr>
              <a:t>Sunlight</a:t>
            </a:r>
          </a:p>
          <a:p>
            <a:pPr marL="285750" indent="-285750">
              <a:buFont typeface="Arial" panose="020B0604020202020204" pitchFamily="34" charset="0"/>
              <a:buChar char="•"/>
            </a:pPr>
            <a:r>
              <a:rPr lang="en-US" dirty="0">
                <a:latin typeface="Gill Sans MT" panose="020B0502020104020203" pitchFamily="34" charset="77"/>
              </a:rPr>
              <a:t>Lack of flow</a:t>
            </a:r>
          </a:p>
          <a:p>
            <a:pPr marL="285750" indent="-285750">
              <a:buFont typeface="Arial" panose="020B0604020202020204" pitchFamily="34" charset="0"/>
              <a:buChar char="•"/>
            </a:pPr>
            <a:r>
              <a:rPr lang="en-US" dirty="0">
                <a:latin typeface="Gill Sans MT" panose="020B0502020104020203" pitchFamily="34" charset="77"/>
              </a:rPr>
              <a:t>Discharge, nitrate pollution </a:t>
            </a:r>
          </a:p>
          <a:p>
            <a:endParaRPr lang="en-US" b="1" dirty="0">
              <a:latin typeface="Gill Sans MT" panose="020B0502020104020203" pitchFamily="34" charset="77"/>
            </a:endParaRPr>
          </a:p>
        </p:txBody>
      </p:sp>
      <p:pic>
        <p:nvPicPr>
          <p:cNvPr id="34" name="Picture 33" descr="A body of water surrounded by trees&#10;&#10;Description automatically generated">
            <a:extLst>
              <a:ext uri="{FF2B5EF4-FFF2-40B4-BE49-F238E27FC236}">
                <a16:creationId xmlns:a16="http://schemas.microsoft.com/office/drawing/2014/main" id="{9806A5DB-E80D-4391-8564-DCADE41F33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400" y="3878756"/>
            <a:ext cx="3782258" cy="2903044"/>
          </a:xfrm>
          <a:prstGeom prst="rect">
            <a:avLst/>
          </a:prstGeom>
        </p:spPr>
      </p:pic>
    </p:spTree>
    <p:extLst>
      <p:ext uri="{BB962C8B-B14F-4D97-AF65-F5344CB8AC3E}">
        <p14:creationId xmlns:p14="http://schemas.microsoft.com/office/powerpoint/2010/main" val="1347784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mall boat in a body of water&#10;&#10;Description automatically generated">
            <a:extLst>
              <a:ext uri="{FF2B5EF4-FFF2-40B4-BE49-F238E27FC236}">
                <a16:creationId xmlns:a16="http://schemas.microsoft.com/office/drawing/2014/main" id="{271AE8FD-3F41-4DEC-B93E-9A55BC2D1F9B}"/>
              </a:ext>
            </a:extLst>
          </p:cNvPr>
          <p:cNvPicPr>
            <a:picLocks noChangeAspect="1"/>
          </p:cNvPicPr>
          <p:nvPr/>
        </p:nvPicPr>
        <p:blipFill rotWithShape="1">
          <a:blip r:embed="rId3">
            <a:extLst>
              <a:ext uri="{28A0092B-C50C-407E-A947-70E740481C1C}">
                <a14:useLocalDpi xmlns:a14="http://schemas.microsoft.com/office/drawing/2010/main" val="0"/>
              </a:ext>
            </a:extLst>
          </a:blip>
          <a:srcRect l="12110" r="-2" b="-2"/>
          <a:stretch/>
        </p:blipFill>
        <p:spPr>
          <a:xfrm>
            <a:off x="20" y="-1"/>
            <a:ext cx="5034107" cy="2391331"/>
          </a:xfrm>
          <a:prstGeom prst="rect">
            <a:avLst/>
          </a:prstGeom>
        </p:spPr>
      </p:pic>
      <p:sp>
        <p:nvSpPr>
          <p:cNvPr id="2" name="Title 1">
            <a:extLst>
              <a:ext uri="{FF2B5EF4-FFF2-40B4-BE49-F238E27FC236}">
                <a16:creationId xmlns:a16="http://schemas.microsoft.com/office/drawing/2014/main" id="{ACF47AE3-7E22-4B5C-8B57-7C9EFC3ADDC5}"/>
              </a:ext>
            </a:extLst>
          </p:cNvPr>
          <p:cNvSpPr>
            <a:spLocks noGrp="1"/>
          </p:cNvSpPr>
          <p:nvPr>
            <p:ph type="title"/>
          </p:nvPr>
        </p:nvSpPr>
        <p:spPr>
          <a:xfrm>
            <a:off x="5181600" y="168115"/>
            <a:ext cx="3805073" cy="1027549"/>
          </a:xfrm>
        </p:spPr>
        <p:txBody>
          <a:bodyPr vert="horz" lIns="91440" tIns="45720" rIns="91440" bIns="45720" rtlCol="0" anchor="b">
            <a:normAutofit/>
          </a:bodyPr>
          <a:lstStyle/>
          <a:p>
            <a:pPr algn="ctr">
              <a:lnSpc>
                <a:spcPct val="90000"/>
              </a:lnSpc>
            </a:pPr>
            <a:r>
              <a:rPr lang="en-US" sz="3200" b="1" kern="1200" dirty="0">
                <a:solidFill>
                  <a:schemeClr val="tx1"/>
                </a:solidFill>
                <a:latin typeface="Gill Sans MT" panose="020B0502020104020203" pitchFamily="34" charset="77"/>
              </a:rPr>
              <a:t>Delta Flood Threat</a:t>
            </a:r>
          </a:p>
        </p:txBody>
      </p:sp>
      <p:pic>
        <p:nvPicPr>
          <p:cNvPr id="6" name="Content Placeholder 5" descr="An old photo of a building&#10;&#10;Description automatically generated">
            <a:extLst>
              <a:ext uri="{FF2B5EF4-FFF2-40B4-BE49-F238E27FC236}">
                <a16:creationId xmlns:a16="http://schemas.microsoft.com/office/drawing/2014/main" id="{1A0E0606-17B6-4A78-8474-0BAA51DDC3C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260" r="14865" b="2"/>
          <a:stretch/>
        </p:blipFill>
        <p:spPr>
          <a:xfrm>
            <a:off x="20" y="2391337"/>
            <a:ext cx="5034107" cy="4466657"/>
          </a:xfrm>
          <a:prstGeom prst="rect">
            <a:avLst/>
          </a:prstGeom>
        </p:spPr>
      </p:pic>
      <p:sp>
        <p:nvSpPr>
          <p:cNvPr id="7" name="TextBox 6">
            <a:extLst>
              <a:ext uri="{FF2B5EF4-FFF2-40B4-BE49-F238E27FC236}">
                <a16:creationId xmlns:a16="http://schemas.microsoft.com/office/drawing/2014/main" id="{DBF324AA-2F0B-E947-AA1B-C8E337DD4178}"/>
              </a:ext>
            </a:extLst>
          </p:cNvPr>
          <p:cNvSpPr txBox="1"/>
          <p:nvPr/>
        </p:nvSpPr>
        <p:spPr>
          <a:xfrm>
            <a:off x="5181600" y="1447800"/>
            <a:ext cx="3810000" cy="4524315"/>
          </a:xfrm>
          <a:prstGeom prst="rect">
            <a:avLst/>
          </a:prstGeom>
          <a:noFill/>
        </p:spPr>
        <p:txBody>
          <a:bodyPr wrap="square" rtlCol="0">
            <a:spAutoFit/>
          </a:bodyPr>
          <a:lstStyle/>
          <a:p>
            <a:pPr algn="ctr">
              <a:lnSpc>
                <a:spcPct val="90000"/>
              </a:lnSpc>
            </a:pPr>
            <a:r>
              <a:rPr lang="en-US" sz="2000" dirty="0">
                <a:latin typeface="Gill Sans MT" panose="020B0502020104020203" pitchFamily="34" charset="77"/>
              </a:rPr>
              <a:t>If you live in the #</a:t>
            </a:r>
            <a:r>
              <a:rPr lang="en-US" sz="2000" dirty="0" err="1">
                <a:latin typeface="Gill Sans MT" panose="020B0502020104020203" pitchFamily="34" charset="77"/>
              </a:rPr>
              <a:t>BayDelta</a:t>
            </a:r>
            <a:r>
              <a:rPr lang="en-US" sz="2000" dirty="0">
                <a:latin typeface="Gill Sans MT" panose="020B0502020104020203" pitchFamily="34" charset="77"/>
              </a:rPr>
              <a:t>, the odds that you'll witness a flood this year are slim—about 1 in 50. </a:t>
            </a:r>
          </a:p>
          <a:p>
            <a:pPr algn="ctr">
              <a:lnSpc>
                <a:spcPct val="90000"/>
              </a:lnSpc>
            </a:pPr>
            <a:endParaRPr lang="en-US" sz="2000" dirty="0">
              <a:latin typeface="Gill Sans MT" panose="020B0502020104020203" pitchFamily="34" charset="77"/>
            </a:endParaRPr>
          </a:p>
          <a:p>
            <a:pPr algn="ctr">
              <a:lnSpc>
                <a:spcPct val="90000"/>
              </a:lnSpc>
            </a:pPr>
            <a:r>
              <a:rPr lang="en-US" sz="2000" b="1" dirty="0">
                <a:latin typeface="Gill Sans MT" panose="020B0502020104020203" pitchFamily="34" charset="77"/>
              </a:rPr>
              <a:t>But by the time today's kindergartners start retiring, over 1 in 5 Delta dwellers will be #flooded in a given year. </a:t>
            </a:r>
          </a:p>
          <a:p>
            <a:pPr algn="ctr">
              <a:lnSpc>
                <a:spcPct val="90000"/>
              </a:lnSpc>
            </a:pPr>
            <a:endParaRPr lang="en-US" sz="2000" dirty="0">
              <a:latin typeface="Gill Sans MT" panose="020B0502020104020203" pitchFamily="34" charset="77"/>
            </a:endParaRPr>
          </a:p>
          <a:p>
            <a:pPr algn="ctr">
              <a:lnSpc>
                <a:spcPct val="90000"/>
              </a:lnSpc>
            </a:pPr>
            <a:r>
              <a:rPr lang="en-US" sz="2000" dirty="0">
                <a:latin typeface="Gill Sans MT" panose="020B0502020104020203" pitchFamily="34" charset="77"/>
              </a:rPr>
              <a:t>#</a:t>
            </a:r>
            <a:r>
              <a:rPr lang="en-US" sz="2000" dirty="0" err="1">
                <a:latin typeface="Gill Sans MT" panose="020B0502020104020203" pitchFamily="34" charset="77"/>
              </a:rPr>
              <a:t>DeltaScience</a:t>
            </a:r>
            <a:r>
              <a:rPr lang="en-US" sz="2000" dirty="0">
                <a:latin typeface="Gill Sans MT" panose="020B0502020104020203" pitchFamily="34" charset="77"/>
              </a:rPr>
              <a:t> #</a:t>
            </a:r>
            <a:r>
              <a:rPr lang="en-US" sz="2000" dirty="0" err="1">
                <a:latin typeface="Gill Sans MT" panose="020B0502020104020203" pitchFamily="34" charset="77"/>
              </a:rPr>
              <a:t>CAwater</a:t>
            </a:r>
            <a:r>
              <a:rPr lang="en-US" sz="2000" dirty="0">
                <a:latin typeface="Gill Sans MT" panose="020B0502020104020203" pitchFamily="34" charset="77"/>
              </a:rPr>
              <a:t> #Climate</a:t>
            </a:r>
          </a:p>
          <a:p>
            <a:pPr algn="ctr">
              <a:lnSpc>
                <a:spcPct val="90000"/>
              </a:lnSpc>
            </a:pPr>
            <a:endParaRPr lang="en-US" sz="2000" dirty="0">
              <a:latin typeface="Gill Sans MT" panose="020B0502020104020203" pitchFamily="34" charset="77"/>
            </a:endParaRPr>
          </a:p>
          <a:p>
            <a:pPr algn="ctr">
              <a:lnSpc>
                <a:spcPct val="90000"/>
              </a:lnSpc>
            </a:pPr>
            <a:r>
              <a:rPr lang="en-US" sz="2000" dirty="0">
                <a:latin typeface="Gill Sans MT" panose="020B0502020104020203" pitchFamily="34" charset="77"/>
              </a:rPr>
              <a:t>https://</a:t>
            </a:r>
            <a:r>
              <a:rPr lang="en-US" sz="2000" dirty="0" err="1">
                <a:latin typeface="Gill Sans MT" panose="020B0502020104020203" pitchFamily="34" charset="77"/>
              </a:rPr>
              <a:t>www.sfestuary.org</a:t>
            </a:r>
            <a:r>
              <a:rPr lang="en-US" sz="2000" dirty="0">
                <a:latin typeface="Gill Sans MT" panose="020B0502020104020203" pitchFamily="34" charset="77"/>
              </a:rPr>
              <a:t>/estuary-news-delta-study-predicts-climate-risk/</a:t>
            </a:r>
          </a:p>
          <a:p>
            <a:endParaRPr lang="en-US" sz="2000" dirty="0">
              <a:latin typeface="Gill Sans MT" panose="020B0502020104020203" pitchFamily="34" charset="77"/>
            </a:endParaRPr>
          </a:p>
        </p:txBody>
      </p:sp>
    </p:spTree>
    <p:extLst>
      <p:ext uri="{BB962C8B-B14F-4D97-AF65-F5344CB8AC3E}">
        <p14:creationId xmlns:p14="http://schemas.microsoft.com/office/powerpoint/2010/main" val="23490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BD6C-ED8B-466A-86D9-CE856EA9E0A7}"/>
              </a:ext>
            </a:extLst>
          </p:cNvPr>
          <p:cNvSpPr>
            <a:spLocks noGrp="1"/>
          </p:cNvSpPr>
          <p:nvPr>
            <p:ph type="title"/>
          </p:nvPr>
        </p:nvSpPr>
        <p:spPr>
          <a:xfrm>
            <a:off x="152400" y="3752850"/>
            <a:ext cx="3448046" cy="2452687"/>
          </a:xfrm>
        </p:spPr>
        <p:txBody>
          <a:bodyPr anchor="ctr">
            <a:normAutofit/>
          </a:bodyPr>
          <a:lstStyle/>
          <a:p>
            <a:r>
              <a:rPr lang="en-US" b="1" dirty="0">
                <a:latin typeface="Gill Sans MT" panose="020B0502020104020203" pitchFamily="34" charset="77"/>
              </a:rPr>
              <a:t>Delta Conveyance Project</a:t>
            </a:r>
          </a:p>
        </p:txBody>
      </p:sp>
      <p:pic>
        <p:nvPicPr>
          <p:cNvPr id="5" name="Picture 4" descr="A picture containing nature, outdoor, mountain, highland&#10;&#10;Description automatically generated">
            <a:extLst>
              <a:ext uri="{FF2B5EF4-FFF2-40B4-BE49-F238E27FC236}">
                <a16:creationId xmlns:a16="http://schemas.microsoft.com/office/drawing/2014/main" id="{A0C51EF1-CD67-754E-8B8F-8B1794F1C203}"/>
              </a:ext>
            </a:extLst>
          </p:cNvPr>
          <p:cNvPicPr>
            <a:picLocks noChangeAspect="1"/>
          </p:cNvPicPr>
          <p:nvPr/>
        </p:nvPicPr>
        <p:blipFill rotWithShape="1">
          <a:blip r:embed="rId2">
            <a:extLst>
              <a:ext uri="{28A0092B-C50C-407E-A947-70E740481C1C}">
                <a14:useLocalDpi xmlns:a14="http://schemas.microsoft.com/office/drawing/2010/main" val="0"/>
              </a:ext>
            </a:extLst>
          </a:blip>
          <a:srcRect t="34405" b="480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A04689E-A477-4E1E-B59F-17455EB3F5A7}"/>
              </a:ext>
            </a:extLst>
          </p:cNvPr>
          <p:cNvSpPr>
            <a:spLocks noGrp="1"/>
          </p:cNvSpPr>
          <p:nvPr>
            <p:ph idx="1"/>
          </p:nvPr>
        </p:nvSpPr>
        <p:spPr>
          <a:xfrm>
            <a:off x="3810000" y="3752850"/>
            <a:ext cx="4972046" cy="2452687"/>
          </a:xfrm>
        </p:spPr>
        <p:txBody>
          <a:bodyPr anchor="ctr">
            <a:normAutofit fontScale="92500" lnSpcReduction="20000"/>
          </a:bodyPr>
          <a:lstStyle/>
          <a:p>
            <a:pPr marL="0" indent="0">
              <a:buNone/>
            </a:pPr>
            <a:r>
              <a:rPr lang="en-US" sz="2400" dirty="0">
                <a:latin typeface="Gill Sans MT" panose="020B0502020104020203" pitchFamily="34" charset="77"/>
              </a:rPr>
              <a:t>From Bad To Worse!</a:t>
            </a:r>
          </a:p>
          <a:p>
            <a:pPr marL="0" indent="0">
              <a:buNone/>
            </a:pPr>
            <a:endParaRPr lang="en-US" sz="2400" dirty="0">
              <a:latin typeface="Gill Sans MT" panose="020B0502020104020203" pitchFamily="34" charset="77"/>
            </a:endParaRPr>
          </a:p>
          <a:p>
            <a:pPr marL="0" indent="0">
              <a:buNone/>
            </a:pPr>
            <a:r>
              <a:rPr lang="en-US" sz="2400" dirty="0">
                <a:latin typeface="Gill Sans MT" panose="020B0502020104020203" pitchFamily="34" charset="77"/>
              </a:rPr>
              <a:t>This blog explains it all!</a:t>
            </a:r>
          </a:p>
          <a:p>
            <a:pPr marL="0" indent="0">
              <a:buNone/>
            </a:pPr>
            <a:endParaRPr lang="en-US" sz="2400" dirty="0">
              <a:latin typeface="Gill Sans MT" panose="020B0502020104020203" pitchFamily="34" charset="77"/>
            </a:endParaRPr>
          </a:p>
          <a:p>
            <a:pPr marL="0" indent="0">
              <a:buNone/>
            </a:pPr>
            <a:r>
              <a:rPr lang="en-US" sz="2400" dirty="0">
                <a:latin typeface="Gill Sans MT" panose="020B0502020104020203" pitchFamily="34" charset="77"/>
              </a:rPr>
              <a:t>https://</a:t>
            </a:r>
            <a:r>
              <a:rPr lang="en-US" sz="2400" dirty="0" err="1">
                <a:latin typeface="Gill Sans MT" panose="020B0502020104020203" pitchFamily="34" charset="77"/>
              </a:rPr>
              <a:t>www.restorethedelta.org</a:t>
            </a:r>
            <a:r>
              <a:rPr lang="en-US" sz="2400" dirty="0">
                <a:latin typeface="Gill Sans MT" panose="020B0502020104020203" pitchFamily="34" charset="77"/>
              </a:rPr>
              <a:t>/2021/10/19/delta-flows-the-delta-conveyance-project-from-bad-to-worse/</a:t>
            </a:r>
          </a:p>
        </p:txBody>
      </p:sp>
    </p:spTree>
    <p:extLst>
      <p:ext uri="{BB962C8B-B14F-4D97-AF65-F5344CB8AC3E}">
        <p14:creationId xmlns:p14="http://schemas.microsoft.com/office/powerpoint/2010/main" val="105313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ody of water with trees and a sunset in the background&#10;&#10;Description automatically generated with medium confidence">
            <a:extLst>
              <a:ext uri="{FF2B5EF4-FFF2-40B4-BE49-F238E27FC236}">
                <a16:creationId xmlns:a16="http://schemas.microsoft.com/office/drawing/2014/main" id="{946DF16D-4ED7-724F-8CE0-447A971719D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5254" r="6080"/>
          <a:stretch/>
        </p:blipFill>
        <p:spPr>
          <a:xfrm>
            <a:off x="20" y="10"/>
            <a:ext cx="9143980" cy="6857990"/>
          </a:xfrm>
          <a:prstGeom prst="rect">
            <a:avLst/>
          </a:prstGeom>
        </p:spPr>
      </p:pic>
      <p:sp>
        <p:nvSpPr>
          <p:cNvPr id="2" name="Title 1">
            <a:extLst>
              <a:ext uri="{FF2B5EF4-FFF2-40B4-BE49-F238E27FC236}">
                <a16:creationId xmlns:a16="http://schemas.microsoft.com/office/drawing/2014/main" id="{66CD5BA2-B38B-4A62-828F-F07476C61098}"/>
              </a:ext>
            </a:extLst>
          </p:cNvPr>
          <p:cNvSpPr>
            <a:spLocks noGrp="1"/>
          </p:cNvSpPr>
          <p:nvPr>
            <p:ph type="title"/>
          </p:nvPr>
        </p:nvSpPr>
        <p:spPr>
          <a:xfrm>
            <a:off x="628650" y="365125"/>
            <a:ext cx="7886700" cy="1325563"/>
          </a:xfrm>
        </p:spPr>
        <p:txBody>
          <a:bodyPr>
            <a:normAutofit/>
          </a:bodyPr>
          <a:lstStyle/>
          <a:p>
            <a:r>
              <a:rPr lang="en-US" dirty="0">
                <a:solidFill>
                  <a:srgbClr val="FFFFFF"/>
                </a:solidFill>
                <a:latin typeface="Gill Sans MT" panose="020B0502020104020203" pitchFamily="34" charset="77"/>
              </a:rPr>
              <a:t>Mechanical Carbon Sequestration</a:t>
            </a:r>
          </a:p>
        </p:txBody>
      </p:sp>
      <p:sp>
        <p:nvSpPr>
          <p:cNvPr id="3" name="Content Placeholder 2">
            <a:extLst>
              <a:ext uri="{FF2B5EF4-FFF2-40B4-BE49-F238E27FC236}">
                <a16:creationId xmlns:a16="http://schemas.microsoft.com/office/drawing/2014/main" id="{679476A0-6DD0-4071-9402-D6FCFFB2D862}"/>
              </a:ext>
            </a:extLst>
          </p:cNvPr>
          <p:cNvSpPr>
            <a:spLocks noGrp="1"/>
          </p:cNvSpPr>
          <p:nvPr>
            <p:ph idx="1"/>
          </p:nvPr>
        </p:nvSpPr>
        <p:spPr>
          <a:xfrm>
            <a:off x="628650" y="1825625"/>
            <a:ext cx="7886700" cy="4351338"/>
          </a:xfrm>
        </p:spPr>
        <p:txBody>
          <a:bodyPr>
            <a:normAutofit lnSpcReduction="10000"/>
          </a:bodyPr>
          <a:lstStyle/>
          <a:p>
            <a:pPr marL="0" indent="0">
              <a:buNone/>
            </a:pPr>
            <a:r>
              <a:rPr lang="en-US" sz="1800" dirty="0">
                <a:solidFill>
                  <a:srgbClr val="FFFFFF"/>
                </a:solidFill>
                <a:latin typeface="Gill Sans MT" panose="020B0502020104020203" pitchFamily="34" charset="77"/>
              </a:rPr>
              <a:t>Did you listen to our pro and con event last week?</a:t>
            </a:r>
          </a:p>
          <a:p>
            <a:r>
              <a:rPr lang="en-US" sz="1800" b="0" i="0" dirty="0">
                <a:solidFill>
                  <a:srgbClr val="FFFFFF"/>
                </a:solidFill>
                <a:effectLst/>
                <a:latin typeface="Gill Sans MT" panose="020B0502020104020203" pitchFamily="34" charset="77"/>
              </a:rPr>
              <a:t>Watch Restore the Delta's first virtual session in our Dine &amp; Learn series on Carbon Sequestration in the Delta here: </a:t>
            </a:r>
            <a:r>
              <a:rPr lang="en-US" sz="1800" b="0" i="0" u="none" strike="noStrike" dirty="0">
                <a:solidFill>
                  <a:srgbClr val="FFFFFF"/>
                </a:solidFill>
                <a:effectLst/>
                <a:latin typeface="Gill Sans MT" panose="020B0502020104020203" pitchFamily="34" charset="77"/>
                <a:hlinkClick r:id="rId3"/>
              </a:rPr>
              <a:t>https://www.youtube.com/watch?v=eCxsfYJMW3s</a:t>
            </a:r>
            <a:endParaRPr lang="en-US" sz="1800" b="0" i="0" dirty="0">
              <a:solidFill>
                <a:srgbClr val="FFFFFF"/>
              </a:solidFill>
              <a:effectLst/>
              <a:latin typeface="Gill Sans MT" panose="020B0502020104020203" pitchFamily="34" charset="77"/>
            </a:endParaRPr>
          </a:p>
          <a:p>
            <a:r>
              <a:rPr lang="en-US" sz="1800" b="0" i="0" dirty="0">
                <a:solidFill>
                  <a:srgbClr val="FFFFFF"/>
                </a:solidFill>
                <a:effectLst/>
                <a:latin typeface="Gill Sans MT" panose="020B0502020104020203" pitchFamily="34" charset="77"/>
              </a:rPr>
              <a:t>Lawrence Livermore National Laboratory scientists, Briana Schmidt and George </a:t>
            </a:r>
            <a:r>
              <a:rPr lang="en-US" sz="1800" b="0" i="0" dirty="0" err="1">
                <a:solidFill>
                  <a:srgbClr val="FFFFFF"/>
                </a:solidFill>
                <a:effectLst/>
                <a:latin typeface="Gill Sans MT" panose="020B0502020104020203" pitchFamily="34" charset="77"/>
              </a:rPr>
              <a:t>Peridas</a:t>
            </a:r>
            <a:r>
              <a:rPr lang="en-US" sz="1800" b="0" i="0" dirty="0">
                <a:solidFill>
                  <a:srgbClr val="FFFFFF"/>
                </a:solidFill>
                <a:effectLst/>
                <a:latin typeface="Gill Sans MT" panose="020B0502020104020203" pitchFamily="34" charset="77"/>
              </a:rPr>
              <a:t> have collectively spent decades studying the technologies involved and will be providing an overview of how they work, the science behind them, their risks and benefits, and how Delta residents and communities can evaluate proposed </a:t>
            </a:r>
            <a:r>
              <a:rPr lang="en-US" sz="1800" b="0" i="0" dirty="0" err="1">
                <a:solidFill>
                  <a:srgbClr val="FFFFFF"/>
                </a:solidFill>
                <a:effectLst/>
                <a:latin typeface="Gill Sans MT" panose="020B0502020104020203" pitchFamily="34" charset="77"/>
              </a:rPr>
              <a:t>projects.Speakers</a:t>
            </a:r>
            <a:r>
              <a:rPr lang="en-US" sz="1800" b="0" i="0" dirty="0">
                <a:solidFill>
                  <a:srgbClr val="FFFFFF"/>
                </a:solidFill>
                <a:effectLst/>
                <a:latin typeface="Gill Sans MT" panose="020B0502020104020203" pitchFamily="34" charset="77"/>
              </a:rPr>
              <a:t> included Tom Zuckerman (Delta farmer and water expert), Matt Holmes (Environmental Justice Director, Little Manila Rising), Briana Schmidt (Scientist, Lawrence Livermore National Lab), and George </a:t>
            </a:r>
            <a:r>
              <a:rPr lang="en-US" sz="1800" b="0" i="0" dirty="0" err="1">
                <a:solidFill>
                  <a:srgbClr val="FFFFFF"/>
                </a:solidFill>
                <a:effectLst/>
                <a:latin typeface="Gill Sans MT" panose="020B0502020104020203" pitchFamily="34" charset="77"/>
              </a:rPr>
              <a:t>Peridas</a:t>
            </a:r>
            <a:r>
              <a:rPr lang="en-US" sz="1800" b="0" i="0" dirty="0">
                <a:solidFill>
                  <a:srgbClr val="FFFFFF"/>
                </a:solidFill>
                <a:effectLst/>
                <a:latin typeface="Gill Sans MT" panose="020B0502020104020203" pitchFamily="34" charset="77"/>
              </a:rPr>
              <a:t> (Scientist, Lawrence Livermore National Lab).</a:t>
            </a:r>
          </a:p>
          <a:p>
            <a:r>
              <a:rPr lang="en-US" sz="1800" b="0" i="0" dirty="0">
                <a:solidFill>
                  <a:srgbClr val="FFFFFF"/>
                </a:solidFill>
                <a:effectLst/>
                <a:latin typeface="Gill Sans MT" panose="020B0502020104020203" pitchFamily="34" charset="77"/>
              </a:rPr>
              <a:t>Note from RTD: This webinar was not an endorsement of the project, but an opportunity for our community to hear from those working in this area and learn so that they are able to make educated decisions for themselves. We believe that everyone should have access to the same information, whether you work in the environmental field or not.</a:t>
            </a:r>
          </a:p>
          <a:p>
            <a:pPr marL="0" indent="0">
              <a:buNone/>
            </a:pPr>
            <a:endParaRPr lang="en-US" sz="1800" dirty="0">
              <a:solidFill>
                <a:srgbClr val="FFFFFF"/>
              </a:solidFill>
              <a:latin typeface="Gill Sans MT" panose="020B0502020104020203" pitchFamily="34" charset="77"/>
            </a:endParaRPr>
          </a:p>
        </p:txBody>
      </p:sp>
    </p:spTree>
    <p:extLst>
      <p:ext uri="{BB962C8B-B14F-4D97-AF65-F5344CB8AC3E}">
        <p14:creationId xmlns:p14="http://schemas.microsoft.com/office/powerpoint/2010/main" val="226239857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239</TotalTime>
  <Words>1215</Words>
  <Application>Microsoft Macintosh PowerPoint</Application>
  <PresentationFormat>On-screen Show (4:3)</PresentationFormat>
  <Paragraphs>107</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Gill Sans MT</vt:lpstr>
      <vt:lpstr>Calibri</vt:lpstr>
      <vt:lpstr>Arial</vt:lpstr>
      <vt:lpstr>Wingdings</vt:lpstr>
      <vt:lpstr>Calibri Light</vt:lpstr>
      <vt:lpstr>Office Theme</vt:lpstr>
      <vt:lpstr>PowerPoint Presentation</vt:lpstr>
      <vt:lpstr>PowerPoint Presentation</vt:lpstr>
      <vt:lpstr>Voluntary Agreements &amp; Flows Have you read the op-ed written by us and the Winnemem Wintu Tribe in the SJ Merc News? Link:       </vt:lpstr>
      <vt:lpstr>PowerPoint Presentation</vt:lpstr>
      <vt:lpstr>PowerPoint Presentation</vt:lpstr>
      <vt:lpstr>PowerPoint Presentation</vt:lpstr>
      <vt:lpstr>Delta Flood Threat</vt:lpstr>
      <vt:lpstr>Delta Conveyance Project</vt:lpstr>
      <vt:lpstr>Mechanical Carbon Sequestration</vt:lpstr>
      <vt:lpstr>Data on Environmental Health  </vt:lpstr>
      <vt:lpstr>The Delta has 4 million residents.  34% of these residents make up the  Environmental Justice Community. </vt:lpstr>
      <vt:lpstr>How You Can Support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Barrigan</dc:creator>
  <cp:lastModifiedBy>mariah looney</cp:lastModifiedBy>
  <cp:revision>27</cp:revision>
  <dcterms:created xsi:type="dcterms:W3CDTF">2020-10-20T04:04:18Z</dcterms:created>
  <dcterms:modified xsi:type="dcterms:W3CDTF">2021-10-25T22:18:06Z</dcterms:modified>
</cp:coreProperties>
</file>